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6858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How to use this template: text in [brackets] is a placeholder. Number placeholders show the expected format, such as [$0.0M] or [00.0%]; text placeholders describe what goes there. Replace every bracket before the file is shared, and delete these notes.
The property name and month in the running head, and the confidentiality line in the footer, sit on the slide master (View &gt; Slide Master in PowerPoint and Keynote; Slide &gt; Edit theme in Google Slides). Change them once there.
Photo boxes: select a box and use Format Shape &gt; Fill &gt; Picture (PowerPoint), or delete the box and insert the photo at the same size. Fonts are Georgia and Arial so the file opens the same way in PowerPoint, Keynote and Google Slides. The Endcap sample uses Fraunces and Hanken Grotesk, both free on Google Fonts; use Replace Fonts to switch.
What goes on this page: the property name as it appears in the listing, the property type, city and state, one principal image, and four headline figures.
Records to request: approved photography with usage rights, the legal or marketing name, the seller's pricing instruction, and the current rent roll for occupancy and area.
Check: the name and address match the title records and the listing. Asking price, area, occupancy and cap rate must match the later pages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INVESTMENT SUMMARY. What goes here: a short property description, the price or pricing guidance, in-place NOI, the area-weighted remaining lease term, price per rentable SF, the share of area that is available, and three highlights that each carry a specific figure.
Records to request: the seller's pricing instruction, the current rent roll with an as-of date, the operating statement or budget, and approved property facts.
Check: every figure on this page appears again later with the same value and the same as-of date. Write highlights as facts with numbers rather than adjectives. Remove a highlight rather than filling it with a general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PROPERTY OVERVIEW. What goes here: an aerial or principal exterior photo beside the physical facts a buyer checks first. Add or remove rows to suit the asset; an industrial building might add clear height, dock doors and power, and an office building might add floor count and typical floor plate.
Records to request: parcel data and APN from the title report or county assessor, the survey or ALTA if available, the zoning designation, the capital expenditure history with dates, and the parking count from the site plan.
Check: rentable area here equals the total on the rent roll. State whether area figures are rentable or gross, and keep the same basis throughout the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SITE PLAN. What goes here: a legible site plan with every suite labeled, parking, drive aisles, access points and a north arrow, beside a suite schedule that uses the same labels and colors as the rent roll.
Records to request: the latest site plan and floor plans, preferably as vector PDF or CAD files; a survey if the plan will show boundaries; and signage or monument locations if relevant.
Check: suite labels and areas on the plan match the rent roll exactly. If a plan is redrawn or conceptual, say so on the page and state that it is not to scale. Add or delete table rows to match the number of suites. The suite letter cells carry the suite color; change the cell fill to recolor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&amp; DEMOGRAPHICS. What goes here: a regional map with the subject site marked, access and nearby destinations if they matter to the buyer, and a short table of sourced market figures compared with a wider geography.
Records to request: the verified site location (parcel or coordinates), demographic data with its source, geography and period, traffic counts with the source and year if used, and a nearby-tenant or amenity list if the page will show one.
Check: every figure names its geography and period. Do not label city or county figures as 1-, 3- or 5-mile radius data, and do not draw a radius around a location that has not been verified. Keep the map provider's required attribution. U.S. Census Bureau QuickFacts and the American Community Survey are free sources for city and county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TENANT MIX. What goes here: each tenant's name, use and area in suite order, with vacant space listed in the same system. For a single-tenant asset, replace the list with a tenant profile: the tenant's business, the number of locations, and the guarantor if there is one.
Records to request: the approved tenant list, lease abstracts, tenant logos with permission to use them, and any public information about the tenants the seller is comfortable including.
Check: suite letters, colors, names and areas match the site plan and the rent roll. Describe tenants only with facts that can be sourced; do not state credit ratings or sales figures unless the seller supplies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RENT ROLL. What goes here: one row per suite with the suite label, tenant and use, area, annual rent per SF, monthly and annual base rent, and lease dates, with a total row. Vacant suites stay in the table so the areas add up to the rentable area.
Records to request: the current rent roll from the property manager with an as-of date, lease abstracts or the leases themselves, amendments, and estoppel certificates if available. Ask how reimbursements, percentage rent, options and scheduled increases should be presented.
Check: area times annual rent per SF equals annual rent for every row, monthly rent equals annual rent divided by 12, and the totals equal the sums of the rows. Keep annual base rent separate from reimbursements. Add rows with Table &gt; Insert Row; delete the rows you do not need. If there are more suites than fit, continue the table on a second page rather than shrinking the type.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LEASE EXPIRATIONS. What goes here: the area and base rent expiring in each year, the suites involved, and the area-weighted remaining lease term. The chart shows the same area column as the table.
The bars are ordinary rectangles so they display the same in PowerPoint, Keynote and Google Slides. Their heights are examples: set the tallest bar for the largest year (2.9 inches in this layout) and scale the others by area, or replace the group with a native chart (Insert &gt; Chart) if you prefer. Type each bar label from the table.
Records to request: lease expiration dates, renewal and termination options, and any early-termination rights from the lease abstracts.
Check: the table totals equal the occupied area and the annual base rent on the rent roll. Calculate the area-weighted lease term as the sum of (suite area x years remaining) divided by the occupied area, and state the as-of date. Say whether options are treated as exercised.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OPERATING STATEMENT. What goes here: income from base rent, reimbursements and other income, a vacancy or collection allowance, operating expenses by category, and net operating income.
Records to request: trailing 12-month and prior-year operating statements, the current budget, the property tax bill, the insurance premium, the management agreement fee basis, and the reimbursement reconciliation if tenants pay a share of expenses.
Check: gross scheduled income equals the three income lines; effective gross income equals gross scheduled income less the allowance; NOI equals effective gross income less operating expenses; the expense table total equals the operating expenses line. Show expenses gross and count reimbursements once, as income. Keep historical, in-place and projected figures on separate pages or in separate columns, and label which is which.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PRICING AND ASSUMPTIONS. What goes here: a price sensitivity table with the asking price highlighted, the in-place and stabilized cap rates at the asking price, and a plain statement of every assumption behind the figures.
Records to request: the seller's pricing instruction or pricing guidance, and the analyst's written assumptions for income, reimbursements, lease-up, and anything excluded. If the offering is unpriced, replace the table with the offer process and the date offers are due.
Check: cap rate = annual NOI / price; price per SF = price / rentable SF, using the same area as the rest of the document. Recalculate every row after any change to NOI. The stabilized cap rate uses the lease-up NOI from the next page. A pricing page supports a buyer's own underwriting; it does not replace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VACANCY AND LEASE-UP. What goes here: the available space with its size, condition and a current photo, and a step-by-step bridge from in-place NOI to NOI with the space leased, followed by the one-time leasing costs.
Records to request: the suite's floor plan and condition, recent leasing comparables or the leasing broker's rent opinion, the tenant improvement allowance and commission schedule, and the reimbursement rate. If there is no vacancy, delete this page or use it for a capital plan or value-add scenario with the same structure.
Check: stabilized NOI = current NOI + additional base rent + additional reimbursements - additional allowance - additional expenses. Keep tenant improvements and commissions below NOI as one-time costs. Label the scenario as an example and state its assumptions; do not present it as a forecast.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AND DISCLOSURES. What goes here: the listing agents with their titles, direct phone numbers, email addresses and license numbers; the brokerage; the offering process; and the confidentiality and disclaimer language.
Records to request: the seller's approved sale instructions, any call-for-offers date, the confidentiality agreement if one is used, and the brokerage's approved disclaimer. In California, advertising by a licensee generally shows the license number; confirm the requirement with the brokerage for your state.
Check: the disclaimer wording comes from the brokerage or its counsel, not from the designer. Contact details and dates are current on the day the file is released. The credit line at the bottom of this page can be deleted.
Endcap Design lays out offering memorandums, brochures and property websites from the records listed in these notes. Scope, timing and price are agreed before work begins: https://endcap.design/services/offering-memorandum-design/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M page">
    <p:bg>
      <p:bgPr>
        <a:solidFill>
          <a:srgbClr val="F2EEE4"/>
        </a:solidFill>
      </p:bgPr>
    </p:bg>
    <p:spTree>
      <p:nvGrpSpPr>
        <p:cNvPr id="1" name=""/>
        <p:cNvGrpSpPr/>
        <p:nvPr/>
      </p:nvGrpSpPr>
      <p:grpSpPr>
        <a:xfrm>
          <a:off x="0" y="0"/>
          <a:ext cx="0" cy="0"/>
          <a:chOff x="0" y="0"/>
          <a:chExt cx="0" cy="0"/>
        </a:xfrm>
      </p:grpSpPr>
      <p:sp>
        <p:nvSpPr>
          <p:cNvPr id="2" name="Text 0"/>
          <p:cNvSpPr/>
          <p:nvPr/>
        </p:nvSpPr>
        <p:spPr>
          <a:xfrm>
            <a:off x="457200" y="182880"/>
            <a:ext cx="4114800" cy="292608"/>
          </a:xfrm>
          <a:prstGeom prst="rect">
            <a:avLst/>
          </a:prstGeom>
          <a:noFill/>
          <a:ln/>
        </p:spPr>
        <p:txBody>
          <a:bodyPr wrap="square" lIns="0" tIns="0" rIns="0" bIns="0" rtlCol="0" anchor="ctr"/>
          <a:lstStyle/>
          <a:p>
            <a:pPr indent="0" marL="0">
              <a:buNone/>
            </a:pPr>
            <a:r>
              <a:rPr lang="en-US" sz="1300" dirty="0">
                <a:solidFill>
                  <a:srgbClr val="203D32"/>
                </a:solidFill>
                <a:latin typeface="Georgia" pitchFamily="34" charset="0"/>
                <a:ea typeface="Georgia" pitchFamily="34" charset="-122"/>
                <a:cs typeface="Georgia" pitchFamily="34" charset="-120"/>
              </a:rPr>
              <a:t>[Property name]</a:t>
            </a:r>
            <a:endParaRPr lang="en-US" sz="1300" dirty="0"/>
          </a:p>
        </p:txBody>
      </p:sp>
      <p:sp>
        <p:nvSpPr>
          <p:cNvPr id="3" name="Text 1"/>
          <p:cNvSpPr/>
          <p:nvPr/>
        </p:nvSpPr>
        <p:spPr>
          <a:xfrm>
            <a:off x="4572000" y="182880"/>
            <a:ext cx="4114800" cy="292608"/>
          </a:xfrm>
          <a:prstGeom prst="rect">
            <a:avLst/>
          </a:prstGeom>
          <a:noFill/>
          <a:ln/>
        </p:spPr>
        <p:txBody>
          <a:bodyPr wrap="square" lIns="0" tIns="0" rIns="0" bIns="0" rtlCol="0" anchor="ctr"/>
          <a:lstStyle/>
          <a:p>
            <a:pPr algn="r" indent="0" marL="0">
              <a:buNone/>
            </a:pPr>
            <a:r>
              <a:rPr lang="en-US" sz="650" b="1" spc="120" kern="0" dirty="0">
                <a:solidFill>
                  <a:srgbClr val="203D32"/>
                </a:solidFill>
                <a:latin typeface="Arial" pitchFamily="34" charset="0"/>
                <a:ea typeface="Arial" pitchFamily="34" charset="-122"/>
                <a:cs typeface="Arial" pitchFamily="34" charset="-120"/>
              </a:rPr>
              <a:t>OFFERING MEMORANDUM / [MONTH YEAR]</a:t>
            </a:r>
            <a:endParaRPr lang="en-US" sz="650" dirty="0"/>
          </a:p>
        </p:txBody>
      </p:sp>
      <p:sp>
        <p:nvSpPr>
          <p:cNvPr id="4" name="Shape 2"/>
          <p:cNvSpPr/>
          <p:nvPr/>
        </p:nvSpPr>
        <p:spPr>
          <a:xfrm>
            <a:off x="457200" y="566928"/>
            <a:ext cx="8229600" cy="0"/>
          </a:xfrm>
          <a:prstGeom prst="line">
            <a:avLst/>
          </a:prstGeom>
          <a:noFill/>
          <a:ln w="7620">
            <a:solidFill>
              <a:srgbClr val="C6CBBD"/>
            </a:solidFill>
            <a:prstDash val="solid"/>
          </a:ln>
        </p:spPr>
      </p:sp>
      <p:sp>
        <p:nvSpPr>
          <p:cNvPr id="5" name="Shape 3"/>
          <p:cNvSpPr/>
          <p:nvPr/>
        </p:nvSpPr>
        <p:spPr>
          <a:xfrm>
            <a:off x="457200" y="6428232"/>
            <a:ext cx="8229600" cy="0"/>
          </a:xfrm>
          <a:prstGeom prst="line">
            <a:avLst/>
          </a:prstGeom>
          <a:noFill/>
          <a:ln w="7620">
            <a:solidFill>
              <a:srgbClr val="C6CBBD"/>
            </a:solidFill>
            <a:prstDash val="solid"/>
          </a:ln>
        </p:spPr>
      </p:sp>
      <p:sp>
        <p:nvSpPr>
          <p:cNvPr id="6" name="Text 4"/>
          <p:cNvSpPr/>
          <p:nvPr/>
        </p:nvSpPr>
        <p:spPr>
          <a:xfrm>
            <a:off x="457200" y="6492240"/>
            <a:ext cx="4114800" cy="201168"/>
          </a:xfrm>
          <a:prstGeom prst="rect">
            <a:avLst/>
          </a:prstGeom>
          <a:noFill/>
          <a:ln/>
        </p:spPr>
        <p:txBody>
          <a:bodyPr wrap="square" lIns="0" tIns="0" rIns="0" bIns="0" rtlCol="0" anchor="ctr"/>
          <a:lstStyle/>
          <a:p>
            <a:pPr indent="0" marL="0">
              <a:buNone/>
            </a:pPr>
            <a:r>
              <a:rPr lang="en-US" sz="600" dirty="0">
                <a:solidFill>
                  <a:srgbClr val="5E6B60"/>
                </a:solidFill>
                <a:latin typeface="Arial" pitchFamily="34" charset="0"/>
                <a:ea typeface="Arial" pitchFamily="34" charset="-122"/>
                <a:cs typeface="Arial" pitchFamily="34" charset="-120"/>
              </a:rPr>
              <a:t>CONFIDENTIAL OFFERING MEMORANDUM</a:t>
            </a:r>
            <a:endParaRPr lang="en-US" sz="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M dark page">
    <p:bg>
      <p:bgPr>
        <a:solidFill>
          <a:srgbClr val="203D32"/>
        </a:solidFill>
      </p:bgPr>
    </p:bg>
    <p:spTree>
      <p:nvGrpSpPr>
        <p:cNvPr id="1" name=""/>
        <p:cNvGrpSpPr/>
        <p:nvPr/>
      </p:nvGrpSpPr>
      <p:grpSpPr>
        <a:xfrm>
          <a:off x="0" y="0"/>
          <a:ext cx="0" cy="0"/>
          <a:chOff x="0" y="0"/>
          <a:chExt cx="0" cy="0"/>
        </a:xfrm>
      </p:grpSpPr>
      <p:sp>
        <p:nvSpPr>
          <p:cNvPr id="2" name="Text 0"/>
          <p:cNvSpPr/>
          <p:nvPr/>
        </p:nvSpPr>
        <p:spPr>
          <a:xfrm>
            <a:off x="457200" y="182880"/>
            <a:ext cx="4114800" cy="292608"/>
          </a:xfrm>
          <a:prstGeom prst="rect">
            <a:avLst/>
          </a:prstGeom>
          <a:noFill/>
          <a:ln/>
        </p:spPr>
        <p:txBody>
          <a:bodyPr wrap="square" lIns="0" tIns="0" rIns="0" bIns="0" rtlCol="0" anchor="ctr"/>
          <a:lstStyle/>
          <a:p>
            <a:pPr indent="0" marL="0">
              <a:buNone/>
            </a:pPr>
            <a:r>
              <a:rPr lang="en-US" sz="1300" dirty="0">
                <a:solidFill>
                  <a:srgbClr val="F2EEE4"/>
                </a:solidFill>
                <a:latin typeface="Georgia" pitchFamily="34" charset="0"/>
                <a:ea typeface="Georgia" pitchFamily="34" charset="-122"/>
                <a:cs typeface="Georgia" pitchFamily="34" charset="-120"/>
              </a:rPr>
              <a:t>[Property name]</a:t>
            </a:r>
            <a:endParaRPr lang="en-US" sz="1300" dirty="0"/>
          </a:p>
        </p:txBody>
      </p:sp>
      <p:sp>
        <p:nvSpPr>
          <p:cNvPr id="3" name="Text 1"/>
          <p:cNvSpPr/>
          <p:nvPr/>
        </p:nvSpPr>
        <p:spPr>
          <a:xfrm>
            <a:off x="4572000" y="182880"/>
            <a:ext cx="4114800" cy="292608"/>
          </a:xfrm>
          <a:prstGeom prst="rect">
            <a:avLst/>
          </a:prstGeom>
          <a:noFill/>
          <a:ln/>
        </p:spPr>
        <p:txBody>
          <a:bodyPr wrap="square" lIns="0" tIns="0" rIns="0" bIns="0" rtlCol="0" anchor="ctr"/>
          <a:lstStyle/>
          <a:p>
            <a:pPr algn="r" indent="0" marL="0">
              <a:buNone/>
            </a:pPr>
            <a:r>
              <a:rPr lang="en-US" sz="650" b="1" spc="120" kern="0" dirty="0">
                <a:solidFill>
                  <a:srgbClr val="F2EEE4"/>
                </a:solidFill>
                <a:latin typeface="Arial" pitchFamily="34" charset="0"/>
                <a:ea typeface="Arial" pitchFamily="34" charset="-122"/>
                <a:cs typeface="Arial" pitchFamily="34" charset="-120"/>
              </a:rPr>
              <a:t>OFFERING MEMORANDUM / [MONTH YEAR]</a:t>
            </a:r>
            <a:endParaRPr lang="en-US" sz="650" dirty="0"/>
          </a:p>
        </p:txBody>
      </p:sp>
      <p:sp>
        <p:nvSpPr>
          <p:cNvPr id="4" name="Shape 2"/>
          <p:cNvSpPr/>
          <p:nvPr/>
        </p:nvSpPr>
        <p:spPr>
          <a:xfrm>
            <a:off x="457200" y="566928"/>
            <a:ext cx="8229600" cy="0"/>
          </a:xfrm>
          <a:prstGeom prst="line">
            <a:avLst/>
          </a:prstGeom>
          <a:noFill/>
          <a:ln w="7620">
            <a:solidFill>
              <a:srgbClr val="496052"/>
            </a:solidFill>
            <a:prstDash val="solid"/>
          </a:ln>
        </p:spPr>
      </p:sp>
      <p:sp>
        <p:nvSpPr>
          <p:cNvPr id="5" name="Shape 3"/>
          <p:cNvSpPr/>
          <p:nvPr/>
        </p:nvSpPr>
        <p:spPr>
          <a:xfrm>
            <a:off x="457200" y="6428232"/>
            <a:ext cx="8229600" cy="0"/>
          </a:xfrm>
          <a:prstGeom prst="line">
            <a:avLst/>
          </a:prstGeom>
          <a:noFill/>
          <a:ln w="7620">
            <a:solidFill>
              <a:srgbClr val="496052"/>
            </a:solidFill>
            <a:prstDash val="solid"/>
          </a:ln>
        </p:spPr>
      </p:sp>
      <p:sp>
        <p:nvSpPr>
          <p:cNvPr id="6" name="Text 4"/>
          <p:cNvSpPr/>
          <p:nvPr/>
        </p:nvSpPr>
        <p:spPr>
          <a:xfrm>
            <a:off x="457200" y="6492240"/>
            <a:ext cx="4114800" cy="201168"/>
          </a:xfrm>
          <a:prstGeom prst="rect">
            <a:avLst/>
          </a:prstGeom>
          <a:noFill/>
          <a:ln/>
        </p:spPr>
        <p:txBody>
          <a:bodyPr wrap="square" lIns="0" tIns="0" rIns="0" bIns="0" rtlCol="0" anchor="ctr"/>
          <a:lstStyle/>
          <a:p>
            <a:pPr indent="0" marL="0">
              <a:buNone/>
            </a:pPr>
            <a:r>
              <a:rPr lang="en-US" sz="600" dirty="0">
                <a:solidFill>
                  <a:srgbClr val="E4E7DA"/>
                </a:solidFill>
                <a:latin typeface="Arial" pitchFamily="34" charset="0"/>
                <a:ea typeface="Arial" pitchFamily="34" charset="-122"/>
                <a:cs typeface="Arial" pitchFamily="34" charset="-120"/>
              </a:rPr>
              <a:t>CONFIDENTIAL OFFERING MEMORANDUM</a:t>
            </a:r>
            <a:endParaRPr lang="en-US" sz="6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M cover">
    <p:bg>
      <p:bgPr>
        <a:solidFill>
          <a:srgbClr val="F2EEE4"/>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endcap.design/services/offering-memorandum-design/" TargetMode="External"/><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457200" y="274320"/>
            <a:ext cx="41148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[BROKERAGE NAME] / OFFERING MEMORANDUM</a:t>
            </a:r>
            <a:endParaRPr lang="en-US" sz="650" dirty="0"/>
          </a:p>
        </p:txBody>
      </p:sp>
      <p:sp>
        <p:nvSpPr>
          <p:cNvPr id="3" name="Text 1"/>
          <p:cNvSpPr txBox="1"/>
          <p:nvPr/>
        </p:nvSpPr>
        <p:spPr>
          <a:xfrm>
            <a:off x="4572000" y="274320"/>
            <a:ext cx="4114800" cy="182880"/>
          </a:xfrm>
          <a:prstGeom prst="rect">
            <a:avLst/>
          </a:prstGeom>
          <a:noFill/>
          <a:ln/>
        </p:spPr>
        <p:txBody>
          <a:bodyPr wrap="square" lIns="0" tIns="0" rIns="0" bIns="0" rtlCol="0" anchor="ctr"/>
          <a:lstStyle/>
          <a:p>
            <a:pPr algn="r" indent="0" marL="0">
              <a:buNone/>
            </a:pPr>
            <a:r>
              <a:rPr lang="en-US" sz="650" b="1" spc="120" kern="0" dirty="0">
                <a:solidFill>
                  <a:srgbClr val="5E6B60"/>
                </a:solidFill>
                <a:latin typeface="Arial" pitchFamily="34" charset="0"/>
                <a:ea typeface="Arial" pitchFamily="34" charset="-122"/>
                <a:cs typeface="Arial" pitchFamily="34" charset="-120"/>
              </a:rPr>
              <a:t>CONFIDENTIAL OFFERING MEMORANDUM</a:t>
            </a:r>
            <a:endParaRPr lang="en-US" sz="650" dirty="0"/>
          </a:p>
        </p:txBody>
      </p:sp>
      <p:sp>
        <p:nvSpPr>
          <p:cNvPr id="4" name="Text 2"/>
          <p:cNvSpPr txBox="1"/>
          <p:nvPr/>
        </p:nvSpPr>
        <p:spPr>
          <a:xfrm>
            <a:off x="411480" y="566928"/>
            <a:ext cx="6126480" cy="868680"/>
          </a:xfrm>
          <a:prstGeom prst="rect">
            <a:avLst/>
          </a:prstGeom>
          <a:noFill/>
          <a:ln/>
        </p:spPr>
        <p:txBody>
          <a:bodyPr wrap="square" lIns="0" tIns="0" rIns="0" bIns="0" rtlCol="0" anchor="ctr"/>
          <a:lstStyle/>
          <a:p>
            <a:pPr algn="l" indent="0" marL="0">
              <a:buNone/>
            </a:pPr>
            <a:r>
              <a:rPr lang="en-US" sz="4600" dirty="0">
                <a:solidFill>
                  <a:srgbClr val="203D32"/>
                </a:solidFill>
                <a:latin typeface="Georgia" pitchFamily="34" charset="0"/>
                <a:ea typeface="Georgia" pitchFamily="34" charset="-122"/>
                <a:cs typeface="Georgia" pitchFamily="34" charset="-120"/>
              </a:rPr>
              <a:t>[Property name]</a:t>
            </a:r>
            <a:endParaRPr lang="en-US" sz="4600" dirty="0"/>
          </a:p>
        </p:txBody>
      </p:sp>
      <p:sp>
        <p:nvSpPr>
          <p:cNvPr id="5" name="Text 3"/>
          <p:cNvSpPr txBox="1"/>
          <p:nvPr/>
        </p:nvSpPr>
        <p:spPr>
          <a:xfrm>
            <a:off x="6720840" y="713232"/>
            <a:ext cx="1965960" cy="457200"/>
          </a:xfrm>
          <a:prstGeom prst="rect">
            <a:avLst/>
          </a:prstGeom>
          <a:noFill/>
          <a:ln/>
        </p:spPr>
        <p:txBody>
          <a:bodyPr wrap="square" lIns="0" tIns="0" rIns="0" bIns="0" rtlCol="0" anchor="t"/>
          <a:lstStyle/>
          <a:p>
            <a:pPr indent="0" marL="0">
              <a:lnSpc>
                <a:spcPct val="130000"/>
              </a:lnSpc>
              <a:buNone/>
            </a:pPr>
            <a:r>
              <a:rPr lang="en-US" sz="900" dirty="0">
                <a:solidFill>
                  <a:srgbClr val="203D32"/>
                </a:solidFill>
                <a:latin typeface="Arial" pitchFamily="34" charset="0"/>
                <a:ea typeface="Arial" pitchFamily="34" charset="-122"/>
                <a:cs typeface="Arial" pitchFamily="34" charset="-120"/>
              </a:rPr>
              <a:t>[PROPERTY TYPE]</a:t>
            </a:r>
            <a:endParaRPr lang="en-US" sz="900" dirty="0"/>
          </a:p>
          <a:p>
            <a:pPr indent="0" marL="0">
              <a:lnSpc>
                <a:spcPct val="130000"/>
              </a:lnSpc>
              <a:buNone/>
            </a:pPr>
            <a:r>
              <a:rPr lang="en-US" sz="900" dirty="0">
                <a:solidFill>
                  <a:srgbClr val="203D32"/>
                </a:solidFill>
                <a:latin typeface="Arial" pitchFamily="34" charset="0"/>
                <a:ea typeface="Arial" pitchFamily="34" charset="-122"/>
                <a:cs typeface="Arial" pitchFamily="34" charset="-120"/>
              </a:rPr>
              <a:t>[City, State]</a:t>
            </a:r>
            <a:endParaRPr lang="en-US" sz="900" dirty="0"/>
          </a:p>
        </p:txBody>
      </p:sp>
      <p:sp>
        <p:nvSpPr>
          <p:cNvPr id="6" name="Text 4"/>
          <p:cNvSpPr/>
          <p:nvPr/>
        </p:nvSpPr>
        <p:spPr>
          <a:xfrm>
            <a:off x="0" y="1600200"/>
            <a:ext cx="9144000" cy="3703320"/>
          </a:xfrm>
          <a:prstGeom prst="rect">
            <a:avLst/>
          </a:prstGeom>
          <a:solidFill>
            <a:srgbClr val="E4E7DA"/>
          </a:solidFill>
          <a:ln w="9525">
            <a:solidFill>
              <a:srgbClr val="9DA696"/>
            </a:solidFill>
            <a:prstDash val="dash"/>
          </a:ln>
        </p:spPr>
        <p:txBody>
          <a:bodyPr wrap="square" lIns="2540" tIns="2540" rIns="2540" bIns="2540" rtlCol="0" anchor="ctr"/>
          <a:lstStyle/>
          <a:p>
            <a:pPr algn="ctr" indent="0" marL="0">
              <a:spcAft>
                <a:spcPts val="400"/>
              </a:spcAft>
              <a:buNone/>
            </a:pPr>
            <a:r>
              <a:rPr lang="en-US" sz="1200" b="1" dirty="0">
                <a:solidFill>
                  <a:srgbClr val="203D32"/>
                </a:solidFill>
                <a:latin typeface="Arial" pitchFamily="34" charset="0"/>
                <a:ea typeface="Arial" pitchFamily="34" charset="-122"/>
                <a:cs typeface="Arial" pitchFamily="34" charset="-120"/>
              </a:rPr>
              <a:t>[Property photo]</a:t>
            </a:r>
            <a:endParaRPr lang="en-US" sz="1200" dirty="0"/>
          </a:p>
          <a:p>
            <a:pPr algn="ctr" indent="0" marL="0">
              <a:spcAft>
                <a:spcPts val="400"/>
              </a:spcAft>
              <a:buNone/>
            </a:pPr>
            <a:r>
              <a:rPr lang="en-US" sz="850" dirty="0">
                <a:solidFill>
                  <a:srgbClr val="5E6B60"/>
                </a:solidFill>
                <a:latin typeface="Arial" pitchFamily="34" charset="0"/>
                <a:ea typeface="Arial" pitchFamily="34" charset="-122"/>
                <a:cs typeface="Arial" pitchFamily="34" charset="-120"/>
              </a:rPr>
              <a:t>Principal exterior image, approved for use, at least 3,000 pixels wide</a:t>
            </a:r>
            <a:endParaRPr lang="en-US" sz="1200" dirty="0"/>
          </a:p>
        </p:txBody>
      </p:sp>
      <p:sp>
        <p:nvSpPr>
          <p:cNvPr id="7" name="Text 5"/>
          <p:cNvSpPr txBox="1"/>
          <p:nvPr/>
        </p:nvSpPr>
        <p:spPr>
          <a:xfrm>
            <a:off x="457200" y="5504688"/>
            <a:ext cx="2011680" cy="411480"/>
          </a:xfrm>
          <a:prstGeom prst="rect">
            <a:avLst/>
          </a:prstGeom>
          <a:noFill/>
          <a:ln/>
        </p:spPr>
        <p:txBody>
          <a:bodyPr wrap="square" lIns="0" tIns="0" rIns="0" bIns="0" rtlCol="0" anchor="ctr"/>
          <a:lstStyle/>
          <a:p>
            <a:pPr algn="l" indent="0" marL="0">
              <a:buNone/>
            </a:pPr>
            <a:r>
              <a:rPr lang="en-US" sz="2000" dirty="0">
                <a:solidFill>
                  <a:srgbClr val="203D32"/>
                </a:solidFill>
                <a:latin typeface="Georgia" pitchFamily="34" charset="0"/>
                <a:ea typeface="Georgia" pitchFamily="34" charset="-122"/>
                <a:cs typeface="Georgia" pitchFamily="34" charset="-120"/>
              </a:rPr>
              <a:t>[$0.0M]</a:t>
            </a:r>
            <a:endParaRPr lang="en-US" sz="2000" dirty="0"/>
          </a:p>
        </p:txBody>
      </p:sp>
      <p:sp>
        <p:nvSpPr>
          <p:cNvPr id="8" name="Text 6"/>
          <p:cNvSpPr txBox="1"/>
          <p:nvPr/>
        </p:nvSpPr>
        <p:spPr>
          <a:xfrm>
            <a:off x="457200" y="5943600"/>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ASKING PRICE</a:t>
            </a:r>
            <a:endParaRPr lang="en-US" sz="650" dirty="0"/>
          </a:p>
        </p:txBody>
      </p:sp>
      <p:sp>
        <p:nvSpPr>
          <p:cNvPr id="9" name="Text 7"/>
          <p:cNvSpPr txBox="1"/>
          <p:nvPr/>
        </p:nvSpPr>
        <p:spPr>
          <a:xfrm>
            <a:off x="2587752" y="5504688"/>
            <a:ext cx="2011680" cy="411480"/>
          </a:xfrm>
          <a:prstGeom prst="rect">
            <a:avLst/>
          </a:prstGeom>
          <a:noFill/>
          <a:ln/>
        </p:spPr>
        <p:txBody>
          <a:bodyPr wrap="square" lIns="0" tIns="0" rIns="0" bIns="0" rtlCol="0" anchor="ctr"/>
          <a:lstStyle/>
          <a:p>
            <a:pPr algn="l" indent="0" marL="0">
              <a:buNone/>
            </a:pPr>
            <a:r>
              <a:rPr lang="en-US" sz="2000" dirty="0">
                <a:solidFill>
                  <a:srgbClr val="203D32"/>
                </a:solidFill>
                <a:latin typeface="Georgia" pitchFamily="34" charset="0"/>
                <a:ea typeface="Georgia" pitchFamily="34" charset="-122"/>
                <a:cs typeface="Georgia" pitchFamily="34" charset="-120"/>
              </a:rPr>
              <a:t>[00,000 SF]</a:t>
            </a:r>
            <a:endParaRPr lang="en-US" sz="2000" dirty="0"/>
          </a:p>
        </p:txBody>
      </p:sp>
      <p:sp>
        <p:nvSpPr>
          <p:cNvPr id="10" name="Text 8"/>
          <p:cNvSpPr txBox="1"/>
          <p:nvPr/>
        </p:nvSpPr>
        <p:spPr>
          <a:xfrm>
            <a:off x="2587752" y="5943600"/>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RENTABLE AREA</a:t>
            </a:r>
            <a:endParaRPr lang="en-US" sz="650" dirty="0"/>
          </a:p>
        </p:txBody>
      </p:sp>
      <p:sp>
        <p:nvSpPr>
          <p:cNvPr id="11" name="Text 9"/>
          <p:cNvSpPr txBox="1"/>
          <p:nvPr/>
        </p:nvSpPr>
        <p:spPr>
          <a:xfrm>
            <a:off x="4718304" y="5504688"/>
            <a:ext cx="2011680" cy="411480"/>
          </a:xfrm>
          <a:prstGeom prst="rect">
            <a:avLst/>
          </a:prstGeom>
          <a:noFill/>
          <a:ln/>
        </p:spPr>
        <p:txBody>
          <a:bodyPr wrap="square" lIns="0" tIns="0" rIns="0" bIns="0" rtlCol="0" anchor="ctr"/>
          <a:lstStyle/>
          <a:p>
            <a:pPr algn="l" indent="0" marL="0">
              <a:buNone/>
            </a:pPr>
            <a:r>
              <a:rPr lang="en-US" sz="2000" dirty="0">
                <a:solidFill>
                  <a:srgbClr val="203D32"/>
                </a:solidFill>
                <a:latin typeface="Georgia" pitchFamily="34" charset="0"/>
                <a:ea typeface="Georgia" pitchFamily="34" charset="-122"/>
                <a:cs typeface="Georgia" pitchFamily="34" charset="-120"/>
              </a:rPr>
              <a:t>[00.0%]</a:t>
            </a:r>
            <a:endParaRPr lang="en-US" sz="2000" dirty="0"/>
          </a:p>
        </p:txBody>
      </p:sp>
      <p:sp>
        <p:nvSpPr>
          <p:cNvPr id="12" name="Text 10"/>
          <p:cNvSpPr txBox="1"/>
          <p:nvPr/>
        </p:nvSpPr>
        <p:spPr>
          <a:xfrm>
            <a:off x="4718304" y="5943600"/>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OCCUPANCY</a:t>
            </a:r>
            <a:endParaRPr lang="en-US" sz="650" dirty="0"/>
          </a:p>
        </p:txBody>
      </p:sp>
      <p:sp>
        <p:nvSpPr>
          <p:cNvPr id="13" name="Text 11"/>
          <p:cNvSpPr txBox="1"/>
          <p:nvPr/>
        </p:nvSpPr>
        <p:spPr>
          <a:xfrm>
            <a:off x="6848856" y="5504688"/>
            <a:ext cx="2011680" cy="411480"/>
          </a:xfrm>
          <a:prstGeom prst="rect">
            <a:avLst/>
          </a:prstGeom>
          <a:noFill/>
          <a:ln/>
        </p:spPr>
        <p:txBody>
          <a:bodyPr wrap="square" lIns="0" tIns="0" rIns="0" bIns="0" rtlCol="0" anchor="ctr"/>
          <a:lstStyle/>
          <a:p>
            <a:pPr algn="l" indent="0" marL="0">
              <a:buNone/>
            </a:pPr>
            <a:r>
              <a:rPr lang="en-US" sz="2000" dirty="0">
                <a:solidFill>
                  <a:srgbClr val="203D32"/>
                </a:solidFill>
                <a:latin typeface="Georgia" pitchFamily="34" charset="0"/>
                <a:ea typeface="Georgia" pitchFamily="34" charset="-122"/>
                <a:cs typeface="Georgia" pitchFamily="34" charset="-120"/>
              </a:rPr>
              <a:t>[0.00%]</a:t>
            </a:r>
            <a:endParaRPr lang="en-US" sz="2000" dirty="0"/>
          </a:p>
        </p:txBody>
      </p:sp>
      <p:sp>
        <p:nvSpPr>
          <p:cNvPr id="14" name="Text 12"/>
          <p:cNvSpPr txBox="1"/>
          <p:nvPr/>
        </p:nvSpPr>
        <p:spPr>
          <a:xfrm>
            <a:off x="6848856" y="5943600"/>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IN-PLACE CAP RATE</a:t>
            </a:r>
            <a:endParaRPr lang="en-US" sz="650" dirty="0"/>
          </a:p>
        </p:txBody>
      </p:sp>
      <p:sp>
        <p:nvSpPr>
          <p:cNvPr id="15" name="Text 13"/>
          <p:cNvSpPr txBox="1"/>
          <p:nvPr/>
        </p:nvSpPr>
        <p:spPr>
          <a:xfrm>
            <a:off x="457200" y="6492240"/>
            <a:ext cx="4114800" cy="201168"/>
          </a:xfrm>
          <a:prstGeom prst="rect">
            <a:avLst/>
          </a:prstGeom>
          <a:noFill/>
          <a:ln/>
        </p:spPr>
        <p:txBody>
          <a:bodyPr wrap="square" lIns="0" tIns="0" rIns="0" bIns="0" rtlCol="0" anchor="ctr"/>
          <a:lstStyle/>
          <a:p>
            <a:pPr indent="0" marL="0">
              <a:buNone/>
            </a:pPr>
            <a:r>
              <a:rPr lang="en-US" sz="600" dirty="0">
                <a:solidFill>
                  <a:srgbClr val="5E6B60"/>
                </a:solidFill>
                <a:latin typeface="Arial" pitchFamily="34" charset="0"/>
                <a:ea typeface="Arial" pitchFamily="34" charset="-122"/>
                <a:cs typeface="Arial" pitchFamily="34" charset="-120"/>
              </a:rPr>
              <a:t>CONFIDENTIAL OFFERING MEMORANDUM</a:t>
            </a:r>
            <a:endParaRPr lang="en-US" sz="600" dirty="0"/>
          </a:p>
        </p:txBody>
      </p:sp>
      <p:sp>
        <p:nvSpPr>
          <p:cNvPr id="16" name="Text 14"/>
          <p:cNvSpPr txBox="1"/>
          <p:nvPr/>
        </p:nvSpPr>
        <p:spPr>
          <a:xfrm>
            <a:off x="7772400" y="6492240"/>
            <a:ext cx="9144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01</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731520"/>
            <a:ext cx="41148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01 / THE OFFERING</a:t>
            </a:r>
            <a:endParaRPr lang="en-US" sz="650" dirty="0"/>
          </a:p>
        </p:txBody>
      </p:sp>
      <p:sp>
        <p:nvSpPr>
          <p:cNvPr id="3" name="Text 1"/>
          <p:cNvSpPr txBox="1"/>
          <p:nvPr/>
        </p:nvSpPr>
        <p:spPr>
          <a:xfrm>
            <a:off x="429768" y="914400"/>
            <a:ext cx="41148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Investment summary</a:t>
            </a:r>
            <a:endParaRPr lang="en-US" sz="3000" dirty="0"/>
          </a:p>
        </p:txBody>
      </p:sp>
      <p:sp>
        <p:nvSpPr>
          <p:cNvPr id="4" name="Text 2"/>
          <p:cNvSpPr txBox="1"/>
          <p:nvPr/>
        </p:nvSpPr>
        <p:spPr>
          <a:xfrm>
            <a:off x="457200" y="1600200"/>
            <a:ext cx="3977640" cy="1188720"/>
          </a:xfrm>
          <a:prstGeom prst="rect">
            <a:avLst/>
          </a:prstGeom>
          <a:noFill/>
          <a:ln/>
        </p:spPr>
        <p:txBody>
          <a:bodyPr wrap="square" lIns="0" tIns="0" rIns="0" bIns="0" rtlCol="0" anchor="t"/>
          <a:lstStyle/>
          <a:p>
            <a:pPr indent="0" marL="0">
              <a:lnSpc>
                <a:spcPct val="115000"/>
              </a:lnSpc>
              <a:buNone/>
            </a:pPr>
            <a:r>
              <a:rPr lang="en-US" sz="1200" dirty="0">
                <a:solidFill>
                  <a:srgbClr val="203D32"/>
                </a:solidFill>
                <a:latin typeface="Arial" pitchFamily="34" charset="0"/>
                <a:ea typeface="Arial" pitchFamily="34" charset="-122"/>
                <a:cs typeface="Arial" pitchFamily="34" charset="-120"/>
              </a:rPr>
              <a:t>[Describe the property in two to four sentences: type and size, location, how it is leased today, and the specific reason a buyer should look closer.]</a:t>
            </a:r>
            <a:endParaRPr lang="en-US" sz="1200" dirty="0"/>
          </a:p>
        </p:txBody>
      </p:sp>
      <p:sp>
        <p:nvSpPr>
          <p:cNvPr id="5" name="Text 3"/>
          <p:cNvSpPr/>
          <p:nvPr/>
        </p:nvSpPr>
        <p:spPr>
          <a:xfrm>
            <a:off x="4800600" y="868680"/>
            <a:ext cx="3886200" cy="3520440"/>
          </a:xfrm>
          <a:prstGeom prst="rect">
            <a:avLst/>
          </a:prstGeom>
          <a:solidFill>
            <a:srgbClr val="E4E7DA"/>
          </a:solidFill>
          <a:ln w="9525">
            <a:solidFill>
              <a:srgbClr val="9DA696"/>
            </a:solidFill>
            <a:prstDash val="dash"/>
          </a:ln>
        </p:spPr>
        <p:txBody>
          <a:bodyPr wrap="square" lIns="2540" tIns="2540" rIns="2540" bIns="2540" rtlCol="0" anchor="ctr"/>
          <a:lstStyle/>
          <a:p>
            <a:pPr algn="ctr" indent="0" marL="0">
              <a:spcAft>
                <a:spcPts val="400"/>
              </a:spcAft>
              <a:buNone/>
            </a:pPr>
            <a:r>
              <a:rPr lang="en-US" sz="1200" b="1" dirty="0">
                <a:solidFill>
                  <a:srgbClr val="203D32"/>
                </a:solidFill>
                <a:latin typeface="Arial" pitchFamily="34" charset="0"/>
                <a:ea typeface="Arial" pitchFamily="34" charset="-122"/>
                <a:cs typeface="Arial" pitchFamily="34" charset="-120"/>
              </a:rPr>
              <a:t>[Property photo]</a:t>
            </a:r>
            <a:endParaRPr lang="en-US" sz="1200" dirty="0"/>
          </a:p>
          <a:p>
            <a:pPr algn="ctr" indent="0" marL="0">
              <a:spcAft>
                <a:spcPts val="400"/>
              </a:spcAft>
              <a:buNone/>
            </a:pPr>
            <a:r>
              <a:rPr lang="en-US" sz="850" dirty="0">
                <a:solidFill>
                  <a:srgbClr val="5E6B60"/>
                </a:solidFill>
                <a:latin typeface="Arial" pitchFamily="34" charset="0"/>
                <a:ea typeface="Arial" pitchFamily="34" charset="-122"/>
                <a:cs typeface="Arial" pitchFamily="34" charset="-120"/>
              </a:rPr>
              <a:t>Second exterior or amenity image</a:t>
            </a:r>
            <a:endParaRPr lang="en-US" sz="1200" dirty="0"/>
          </a:p>
        </p:txBody>
      </p:sp>
      <p:sp>
        <p:nvSpPr>
          <p:cNvPr id="6" name="Text 4"/>
          <p:cNvSpPr txBox="1"/>
          <p:nvPr/>
        </p:nvSpPr>
        <p:spPr>
          <a:xfrm>
            <a:off x="457200" y="3017520"/>
            <a:ext cx="201168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[$000,000]</a:t>
            </a:r>
            <a:endParaRPr lang="en-US" sz="2200" dirty="0"/>
          </a:p>
        </p:txBody>
      </p:sp>
      <p:sp>
        <p:nvSpPr>
          <p:cNvPr id="7" name="Text 5"/>
          <p:cNvSpPr txBox="1"/>
          <p:nvPr/>
        </p:nvSpPr>
        <p:spPr>
          <a:xfrm>
            <a:off x="457200" y="3456432"/>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ANNUAL IN-PLACE NOI</a:t>
            </a:r>
            <a:endParaRPr lang="en-US" sz="650" dirty="0"/>
          </a:p>
        </p:txBody>
      </p:sp>
      <p:sp>
        <p:nvSpPr>
          <p:cNvPr id="8" name="Text 6"/>
          <p:cNvSpPr txBox="1"/>
          <p:nvPr/>
        </p:nvSpPr>
        <p:spPr>
          <a:xfrm>
            <a:off x="2514600" y="3017520"/>
            <a:ext cx="201168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 years]</a:t>
            </a:r>
            <a:endParaRPr lang="en-US" sz="2200" dirty="0"/>
          </a:p>
        </p:txBody>
      </p:sp>
      <p:sp>
        <p:nvSpPr>
          <p:cNvPr id="9" name="Text 7"/>
          <p:cNvSpPr txBox="1"/>
          <p:nvPr/>
        </p:nvSpPr>
        <p:spPr>
          <a:xfrm>
            <a:off x="2514600" y="3456432"/>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AREA-WEIGHTED LEASE TERM</a:t>
            </a:r>
            <a:endParaRPr lang="en-US" sz="650" dirty="0"/>
          </a:p>
        </p:txBody>
      </p:sp>
      <p:sp>
        <p:nvSpPr>
          <p:cNvPr id="10" name="Text 8"/>
          <p:cNvSpPr txBox="1"/>
          <p:nvPr/>
        </p:nvSpPr>
        <p:spPr>
          <a:xfrm>
            <a:off x="457200" y="3840480"/>
            <a:ext cx="201168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[$000]</a:t>
            </a:r>
            <a:endParaRPr lang="en-US" sz="2200" dirty="0"/>
          </a:p>
        </p:txBody>
      </p:sp>
      <p:sp>
        <p:nvSpPr>
          <p:cNvPr id="11" name="Text 9"/>
          <p:cNvSpPr txBox="1"/>
          <p:nvPr/>
        </p:nvSpPr>
        <p:spPr>
          <a:xfrm>
            <a:off x="457200" y="4279392"/>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PRICE / RENTABLE SF</a:t>
            </a:r>
            <a:endParaRPr lang="en-US" sz="650" dirty="0"/>
          </a:p>
        </p:txBody>
      </p:sp>
      <p:sp>
        <p:nvSpPr>
          <p:cNvPr id="12" name="Text 10"/>
          <p:cNvSpPr txBox="1"/>
          <p:nvPr/>
        </p:nvSpPr>
        <p:spPr>
          <a:xfrm>
            <a:off x="2514600" y="3840480"/>
            <a:ext cx="201168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a:t>
            </a:r>
            <a:endParaRPr lang="en-US" sz="2200" dirty="0"/>
          </a:p>
        </p:txBody>
      </p:sp>
      <p:sp>
        <p:nvSpPr>
          <p:cNvPr id="13" name="Text 11"/>
          <p:cNvSpPr txBox="1"/>
          <p:nvPr/>
        </p:nvSpPr>
        <p:spPr>
          <a:xfrm>
            <a:off x="2514600" y="4279392"/>
            <a:ext cx="20116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AVAILABLE BY AREA</a:t>
            </a:r>
            <a:endParaRPr lang="en-US" sz="650" dirty="0"/>
          </a:p>
        </p:txBody>
      </p:sp>
      <p:sp>
        <p:nvSpPr>
          <p:cNvPr id="14" name="Shape 12"/>
          <p:cNvSpPr/>
          <p:nvPr/>
        </p:nvSpPr>
        <p:spPr>
          <a:xfrm>
            <a:off x="457200" y="4754880"/>
            <a:ext cx="8229600" cy="0"/>
          </a:xfrm>
          <a:prstGeom prst="line">
            <a:avLst/>
          </a:prstGeom>
          <a:noFill/>
          <a:ln w="7620">
            <a:solidFill>
              <a:srgbClr val="C6CBBD"/>
            </a:solidFill>
            <a:prstDash val="solid"/>
          </a:ln>
        </p:spPr>
      </p:sp>
      <p:sp>
        <p:nvSpPr>
          <p:cNvPr id="15" name="Text 13"/>
          <p:cNvSpPr txBox="1"/>
          <p:nvPr/>
        </p:nvSpPr>
        <p:spPr>
          <a:xfrm>
            <a:off x="457200" y="4919472"/>
            <a:ext cx="256032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01</a:t>
            </a:r>
            <a:endParaRPr lang="en-US" sz="650" dirty="0"/>
          </a:p>
        </p:txBody>
      </p:sp>
      <p:sp>
        <p:nvSpPr>
          <p:cNvPr id="16" name="Text 14"/>
          <p:cNvSpPr txBox="1"/>
          <p:nvPr/>
        </p:nvSpPr>
        <p:spPr>
          <a:xfrm>
            <a:off x="457200" y="5138928"/>
            <a:ext cx="2560320" cy="292608"/>
          </a:xfrm>
          <a:prstGeom prst="rect">
            <a:avLst/>
          </a:prstGeom>
          <a:noFill/>
          <a:ln/>
        </p:spPr>
        <p:txBody>
          <a:bodyPr wrap="square" lIns="0" tIns="0" rIns="0" bIns="0" rtlCol="0" anchor="ctr"/>
          <a:lstStyle/>
          <a:p>
            <a:pPr algn="l" indent="0" marL="0">
              <a:buNone/>
            </a:pPr>
            <a:r>
              <a:rPr lang="en-US" sz="1400" dirty="0">
                <a:solidFill>
                  <a:srgbClr val="203D32"/>
                </a:solidFill>
                <a:latin typeface="Georgia" pitchFamily="34" charset="0"/>
                <a:ea typeface="Georgia" pitchFamily="34" charset="-122"/>
                <a:cs typeface="Georgia" pitchFamily="34" charset="-120"/>
              </a:rPr>
              <a:t>[Highlight one]</a:t>
            </a:r>
            <a:endParaRPr lang="en-US" sz="1400" dirty="0"/>
          </a:p>
        </p:txBody>
      </p:sp>
      <p:sp>
        <p:nvSpPr>
          <p:cNvPr id="17" name="Text 15"/>
          <p:cNvSpPr txBox="1"/>
          <p:nvPr/>
        </p:nvSpPr>
        <p:spPr>
          <a:xfrm>
            <a:off x="457200" y="5468112"/>
            <a:ext cx="2514600" cy="731520"/>
          </a:xfrm>
          <a:prstGeom prst="rect">
            <a:avLst/>
          </a:prstGeom>
          <a:noFill/>
          <a:ln/>
        </p:spPr>
        <p:txBody>
          <a:bodyPr wrap="square" lIns="0" tIns="0" rIns="0" bIns="0" rtlCol="0" anchor="t"/>
          <a:lstStyle/>
          <a:p>
            <a:pPr indent="0" marL="0">
              <a:lnSpc>
                <a:spcPct val="115000"/>
              </a:lnSpc>
              <a:buNone/>
            </a:pPr>
            <a:r>
              <a:rPr lang="en-US" sz="900" dirty="0">
                <a:solidFill>
                  <a:srgbClr val="5E6B60"/>
                </a:solidFill>
                <a:latin typeface="Arial" pitchFamily="34" charset="0"/>
                <a:ea typeface="Arial" pitchFamily="34" charset="-122"/>
                <a:cs typeface="Arial" pitchFamily="34" charset="-120"/>
              </a:rPr>
              <a:t>[One sentence with a figure, such as annual base rent across the current leases.]</a:t>
            </a:r>
            <a:endParaRPr lang="en-US" sz="900" dirty="0"/>
          </a:p>
        </p:txBody>
      </p:sp>
      <p:sp>
        <p:nvSpPr>
          <p:cNvPr id="18" name="Text 16"/>
          <p:cNvSpPr txBox="1"/>
          <p:nvPr/>
        </p:nvSpPr>
        <p:spPr>
          <a:xfrm>
            <a:off x="3246120" y="4919472"/>
            <a:ext cx="256032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02</a:t>
            </a:r>
            <a:endParaRPr lang="en-US" sz="650" dirty="0"/>
          </a:p>
        </p:txBody>
      </p:sp>
      <p:sp>
        <p:nvSpPr>
          <p:cNvPr id="19" name="Text 17"/>
          <p:cNvSpPr txBox="1"/>
          <p:nvPr/>
        </p:nvSpPr>
        <p:spPr>
          <a:xfrm>
            <a:off x="3246120" y="5138928"/>
            <a:ext cx="2560320" cy="292608"/>
          </a:xfrm>
          <a:prstGeom prst="rect">
            <a:avLst/>
          </a:prstGeom>
          <a:noFill/>
          <a:ln/>
        </p:spPr>
        <p:txBody>
          <a:bodyPr wrap="square" lIns="0" tIns="0" rIns="0" bIns="0" rtlCol="0" anchor="ctr"/>
          <a:lstStyle/>
          <a:p>
            <a:pPr algn="l" indent="0" marL="0">
              <a:buNone/>
            </a:pPr>
            <a:r>
              <a:rPr lang="en-US" sz="1400" dirty="0">
                <a:solidFill>
                  <a:srgbClr val="203D32"/>
                </a:solidFill>
                <a:latin typeface="Georgia" pitchFamily="34" charset="0"/>
                <a:ea typeface="Georgia" pitchFamily="34" charset="-122"/>
                <a:cs typeface="Georgia" pitchFamily="34" charset="-120"/>
              </a:rPr>
              <a:t>[Highlight two]</a:t>
            </a:r>
            <a:endParaRPr lang="en-US" sz="1400" dirty="0"/>
          </a:p>
        </p:txBody>
      </p:sp>
      <p:sp>
        <p:nvSpPr>
          <p:cNvPr id="20" name="Text 18"/>
          <p:cNvSpPr txBox="1"/>
          <p:nvPr/>
        </p:nvSpPr>
        <p:spPr>
          <a:xfrm>
            <a:off x="3246120" y="5468112"/>
            <a:ext cx="2514600" cy="731520"/>
          </a:xfrm>
          <a:prstGeom prst="rect">
            <a:avLst/>
          </a:prstGeom>
          <a:noFill/>
          <a:ln/>
        </p:spPr>
        <p:txBody>
          <a:bodyPr wrap="square" lIns="0" tIns="0" rIns="0" bIns="0" rtlCol="0" anchor="t"/>
          <a:lstStyle/>
          <a:p>
            <a:pPr indent="0" marL="0">
              <a:lnSpc>
                <a:spcPct val="115000"/>
              </a:lnSpc>
              <a:buNone/>
            </a:pPr>
            <a:r>
              <a:rPr lang="en-US" sz="900" dirty="0">
                <a:solidFill>
                  <a:srgbClr val="5E6B60"/>
                </a:solidFill>
                <a:latin typeface="Arial" pitchFamily="34" charset="0"/>
                <a:ea typeface="Arial" pitchFamily="34" charset="-122"/>
                <a:cs typeface="Arial" pitchFamily="34" charset="-120"/>
              </a:rPr>
              <a:t>[One sentence on vacancy or lease-up, with the area and suite count.]</a:t>
            </a:r>
            <a:endParaRPr lang="en-US" sz="900" dirty="0"/>
          </a:p>
        </p:txBody>
      </p:sp>
      <p:sp>
        <p:nvSpPr>
          <p:cNvPr id="21" name="Text 19"/>
          <p:cNvSpPr txBox="1"/>
          <p:nvPr/>
        </p:nvSpPr>
        <p:spPr>
          <a:xfrm>
            <a:off x="6035040" y="4919472"/>
            <a:ext cx="256032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03</a:t>
            </a:r>
            <a:endParaRPr lang="en-US" sz="650" dirty="0"/>
          </a:p>
        </p:txBody>
      </p:sp>
      <p:sp>
        <p:nvSpPr>
          <p:cNvPr id="22" name="Text 20"/>
          <p:cNvSpPr txBox="1"/>
          <p:nvPr/>
        </p:nvSpPr>
        <p:spPr>
          <a:xfrm>
            <a:off x="6035040" y="5138928"/>
            <a:ext cx="2560320" cy="292608"/>
          </a:xfrm>
          <a:prstGeom prst="rect">
            <a:avLst/>
          </a:prstGeom>
          <a:noFill/>
          <a:ln/>
        </p:spPr>
        <p:txBody>
          <a:bodyPr wrap="square" lIns="0" tIns="0" rIns="0" bIns="0" rtlCol="0" anchor="ctr"/>
          <a:lstStyle/>
          <a:p>
            <a:pPr algn="l" indent="0" marL="0">
              <a:buNone/>
            </a:pPr>
            <a:r>
              <a:rPr lang="en-US" sz="1400" dirty="0">
                <a:solidFill>
                  <a:srgbClr val="203D32"/>
                </a:solidFill>
                <a:latin typeface="Georgia" pitchFamily="34" charset="0"/>
                <a:ea typeface="Georgia" pitchFamily="34" charset="-122"/>
                <a:cs typeface="Georgia" pitchFamily="34" charset="-120"/>
              </a:rPr>
              <a:t>[Highlight three]</a:t>
            </a:r>
            <a:endParaRPr lang="en-US" sz="1400" dirty="0"/>
          </a:p>
        </p:txBody>
      </p:sp>
      <p:sp>
        <p:nvSpPr>
          <p:cNvPr id="23" name="Text 21"/>
          <p:cNvSpPr txBox="1"/>
          <p:nvPr/>
        </p:nvSpPr>
        <p:spPr>
          <a:xfrm>
            <a:off x="6035040" y="5468112"/>
            <a:ext cx="2514600" cy="731520"/>
          </a:xfrm>
          <a:prstGeom prst="rect">
            <a:avLst/>
          </a:prstGeom>
          <a:noFill/>
          <a:ln/>
        </p:spPr>
        <p:txBody>
          <a:bodyPr wrap="square" lIns="0" tIns="0" rIns="0" bIns="0" rtlCol="0" anchor="t"/>
          <a:lstStyle/>
          <a:p>
            <a:pPr indent="0" marL="0">
              <a:lnSpc>
                <a:spcPct val="115000"/>
              </a:lnSpc>
              <a:buNone/>
            </a:pPr>
            <a:r>
              <a:rPr lang="en-US" sz="900" dirty="0">
                <a:solidFill>
                  <a:srgbClr val="5E6B60"/>
                </a:solidFill>
                <a:latin typeface="Arial" pitchFamily="34" charset="0"/>
                <a:ea typeface="Arial" pitchFamily="34" charset="-122"/>
                <a:cs typeface="Arial" pitchFamily="34" charset="-120"/>
              </a:rPr>
              <a:t>[One sentence on tenancy, location or physical condition, with its source.]</a:t>
            </a:r>
            <a:endParaRPr lang="en-US" sz="900" dirty="0"/>
          </a:p>
        </p:txBody>
      </p:sp>
      <p:sp>
        <p:nvSpPr>
          <p:cNvPr id="24" name="Text 22"/>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INVESTMENT SUMMARY   /   02</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02 / THE PROPERTY</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Property overview</a:t>
            </a:r>
            <a:endParaRPr lang="en-US" sz="3000" dirty="0"/>
          </a:p>
        </p:txBody>
      </p:sp>
      <p:sp>
        <p:nvSpPr>
          <p:cNvPr id="4" name="Text 2"/>
          <p:cNvSpPr/>
          <p:nvPr/>
        </p:nvSpPr>
        <p:spPr>
          <a:xfrm>
            <a:off x="457200" y="1645920"/>
            <a:ext cx="5440680" cy="4160520"/>
          </a:xfrm>
          <a:prstGeom prst="rect">
            <a:avLst/>
          </a:prstGeom>
          <a:solidFill>
            <a:srgbClr val="E4E7DA"/>
          </a:solidFill>
          <a:ln w="9525">
            <a:solidFill>
              <a:srgbClr val="9DA696"/>
            </a:solidFill>
            <a:prstDash val="dash"/>
          </a:ln>
        </p:spPr>
        <p:txBody>
          <a:bodyPr wrap="square" lIns="2540" tIns="2540" rIns="2540" bIns="2540" rtlCol="0" anchor="ctr"/>
          <a:lstStyle/>
          <a:p>
            <a:pPr algn="ctr" indent="0" marL="0">
              <a:spcAft>
                <a:spcPts val="400"/>
              </a:spcAft>
              <a:buNone/>
            </a:pPr>
            <a:r>
              <a:rPr lang="en-US" sz="1200" b="1" dirty="0">
                <a:solidFill>
                  <a:srgbClr val="203D32"/>
                </a:solidFill>
                <a:latin typeface="Arial" pitchFamily="34" charset="0"/>
                <a:ea typeface="Arial" pitchFamily="34" charset="-122"/>
                <a:cs typeface="Arial" pitchFamily="34" charset="-120"/>
              </a:rPr>
              <a:t>[Aerial or principal exterior photo]</a:t>
            </a:r>
            <a:endParaRPr lang="en-US" sz="1200" dirty="0"/>
          </a:p>
          <a:p>
            <a:pPr algn="ctr" indent="0" marL="0">
              <a:spcAft>
                <a:spcPts val="400"/>
              </a:spcAft>
              <a:buNone/>
            </a:pPr>
            <a:r>
              <a:rPr lang="en-US" sz="850" dirty="0">
                <a:solidFill>
                  <a:srgbClr val="5E6B60"/>
                </a:solidFill>
                <a:latin typeface="Arial" pitchFamily="34" charset="0"/>
                <a:ea typeface="Arial" pitchFamily="34" charset="-122"/>
                <a:cs typeface="Arial" pitchFamily="34" charset="-120"/>
              </a:rPr>
              <a:t>Drone or aerial image showing the buildings, parking and access</a:t>
            </a:r>
            <a:endParaRPr lang="en-US" sz="1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6172200" y="1645920"/>
          <a:ext cx="2514600" cy="914400"/>
        </p:xfrm>
        <a:graphic>
          <a:graphicData uri="http://schemas.openxmlformats.org/drawingml/2006/table">
            <a:tbl>
              <a:tblPr/>
              <a:tblGrid>
                <a:gridCol w="1234440"/>
                <a:gridCol w="1280160"/>
              </a:tblGrid>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Rentable area</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[00,000 SF]</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Land area</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[0.00 acres]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Suites / units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Parking</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 spaces]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Parking ratio</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 / 1,000 SF]</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Built / renovated</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[0000 / 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Stories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Zoning</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[Zoning code]</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Interest</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[Fee simple]</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02336">
                <a:tc>
                  <a:txBody>
                    <a:bodyPr/>
                    <a:lstStyle/>
                    <a:p>
                      <a:pPr indent="0" marL="0">
                        <a:buNone/>
                      </a:pPr>
                      <a:r>
                        <a:rPr lang="en-US" sz="900" dirty="0">
                          <a:solidFill>
                            <a:srgbClr val="5E6B60"/>
                          </a:solidFill>
                          <a:latin typeface="Arial" pitchFamily="34" charset="0"/>
                          <a:ea typeface="Arial" pitchFamily="34" charset="-122"/>
                          <a:cs typeface="Arial" pitchFamily="34" charset="-120"/>
                        </a:rPr>
                        <a:t>APN</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[000-000-00]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bl>
          </a:graphicData>
        </a:graphic>
      </p:graphicFrame>
      <p:sp>
        <p:nvSpPr>
          <p:cNvPr id="6" name="Text 3"/>
          <p:cNvSpPr txBox="1"/>
          <p:nvPr/>
        </p:nvSpPr>
        <p:spPr>
          <a:xfrm>
            <a:off x="457200" y="5943600"/>
            <a:ext cx="8229600" cy="32004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[Optional note, such as the source of the property facts or a pointer to the site plan on the next page.]</a:t>
            </a:r>
            <a:endParaRPr lang="en-US" sz="800" dirty="0"/>
          </a:p>
        </p:txBody>
      </p:sp>
      <p:sp>
        <p:nvSpPr>
          <p:cNvPr id="7" name="Text 4"/>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PROPERTY OVERVIEW   /   03</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03 / SITE &amp; CIRCULATION</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Site plan</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[One sentence describing the arrangement of buildings, parking and access.]</a:t>
            </a:r>
            <a:endParaRPr lang="en-US" sz="1000" dirty="0"/>
          </a:p>
        </p:txBody>
      </p:sp>
      <p:sp>
        <p:nvSpPr>
          <p:cNvPr id="5" name="Text 3"/>
          <p:cNvSpPr/>
          <p:nvPr/>
        </p:nvSpPr>
        <p:spPr>
          <a:xfrm>
            <a:off x="457200" y="1874520"/>
            <a:ext cx="5532120" cy="3977640"/>
          </a:xfrm>
          <a:prstGeom prst="rect">
            <a:avLst/>
          </a:prstGeom>
          <a:solidFill>
            <a:srgbClr val="E4E7DA"/>
          </a:solidFill>
          <a:ln w="9525">
            <a:solidFill>
              <a:srgbClr val="9DA696"/>
            </a:solidFill>
            <a:prstDash val="dash"/>
          </a:ln>
        </p:spPr>
        <p:txBody>
          <a:bodyPr wrap="square" lIns="2540" tIns="2540" rIns="2540" bIns="2540" rtlCol="0" anchor="ctr"/>
          <a:lstStyle/>
          <a:p>
            <a:pPr algn="ctr" indent="0" marL="0">
              <a:spcAft>
                <a:spcPts val="400"/>
              </a:spcAft>
              <a:buNone/>
            </a:pPr>
            <a:r>
              <a:rPr lang="en-US" sz="1200" b="1" dirty="0">
                <a:solidFill>
                  <a:srgbClr val="203D32"/>
                </a:solidFill>
                <a:latin typeface="Arial" pitchFamily="34" charset="0"/>
                <a:ea typeface="Arial" pitchFamily="34" charset="-122"/>
                <a:cs typeface="Arial" pitchFamily="34" charset="-120"/>
              </a:rPr>
              <a:t>[Site plan]</a:t>
            </a:r>
            <a:endParaRPr lang="en-US" sz="1200" dirty="0"/>
          </a:p>
          <a:p>
            <a:pPr algn="ctr" indent="0" marL="0">
              <a:spcAft>
                <a:spcPts val="400"/>
              </a:spcAft>
              <a:buNone/>
            </a:pPr>
            <a:r>
              <a:rPr lang="en-US" sz="850" dirty="0">
                <a:solidFill>
                  <a:srgbClr val="5E6B60"/>
                </a:solidFill>
                <a:latin typeface="Arial" pitchFamily="34" charset="0"/>
                <a:ea typeface="Arial" pitchFamily="34" charset="-122"/>
                <a:cs typeface="Arial" pitchFamily="34" charset="-120"/>
              </a:rPr>
              <a:t>Vector or CAD export from the owner, architect or surveyor, with suites labeled to match the rent roll</a:t>
            </a:r>
            <a:endParaRPr lang="en-US" sz="1200" dirty="0"/>
          </a:p>
        </p:txBody>
      </p:sp>
      <p:sp>
        <p:nvSpPr>
          <p:cNvPr id="6" name="Text 4"/>
          <p:cNvSpPr txBox="1"/>
          <p:nvPr/>
        </p:nvSpPr>
        <p:spPr>
          <a:xfrm>
            <a:off x="457200" y="5943600"/>
            <a:ext cx="5532120" cy="22860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Site plan not to scale. Suite areas follow the rent roll.</a:t>
            </a:r>
            <a:endParaRPr lang="en-US" sz="800" dirty="0"/>
          </a:p>
        </p:txBody>
      </p:sp>
      <p:sp>
        <p:nvSpPr>
          <p:cNvPr id="7" name="Text 5"/>
          <p:cNvSpPr txBox="1"/>
          <p:nvPr/>
        </p:nvSpPr>
        <p:spPr>
          <a:xfrm>
            <a:off x="6263640" y="1874520"/>
            <a:ext cx="242316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SUITE SCHEDULE</a:t>
            </a:r>
            <a:endParaRPr lang="en-US" sz="65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263640" y="2148840"/>
          <a:ext cx="2423160" cy="914400"/>
        </p:xfrm>
        <a:graphic>
          <a:graphicData uri="http://schemas.openxmlformats.org/drawingml/2006/table">
            <a:tbl>
              <a:tblPr/>
              <a:tblGrid>
                <a:gridCol w="347472"/>
                <a:gridCol w="1344168"/>
                <a:gridCol w="731520"/>
              </a:tblGrid>
              <a:tr h="512064">
                <a:tc>
                  <a:txBody>
                    <a:bodyPr/>
                    <a:lstStyle/>
                    <a:p>
                      <a:pPr algn="ctr" indent="0" marL="0">
                        <a:buNone/>
                      </a:pPr>
                      <a:r>
                        <a:rPr lang="en-US" sz="900" b="1" dirty="0">
                          <a:solidFill>
                            <a:srgbClr val="FFFDF6"/>
                          </a:solidFill>
                          <a:latin typeface="Arial" pitchFamily="34" charset="0"/>
                          <a:ea typeface="Arial" pitchFamily="34" charset="-122"/>
                          <a:cs typeface="Arial" pitchFamily="34" charset="-120"/>
                        </a:rPr>
                        <a:t>[A]</a:t>
                      </a:r>
                      <a:endParaRPr lang="en-US" sz="9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344D40"/>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 SF]</a:t>
                      </a:r>
                      <a:endParaRPr lang="en-US" sz="85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512064">
                <a:tc>
                  <a:txBody>
                    <a:bodyPr/>
                    <a:lstStyle/>
                    <a:p>
                      <a:pPr algn="ctr" indent="0" marL="0">
                        <a:buNone/>
                      </a:pPr>
                      <a:r>
                        <a:rPr lang="en-US" sz="900" b="1" dirty="0">
                          <a:solidFill>
                            <a:srgbClr val="FFFDF6"/>
                          </a:solidFill>
                          <a:latin typeface="Arial" pitchFamily="34" charset="0"/>
                          <a:ea typeface="Arial" pitchFamily="34" charset="-122"/>
                          <a:cs typeface="Arial" pitchFamily="34" charset="-120"/>
                        </a:rPr>
                        <a:t>[B]</a:t>
                      </a:r>
                      <a:endParaRPr lang="en-US" sz="9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637967"/>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 SF]</a:t>
                      </a:r>
                      <a:endParaRPr lang="en-US" sz="85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512064">
                <a:tc>
                  <a:txBody>
                    <a:bodyPr/>
                    <a:lstStyle/>
                    <a:p>
                      <a:pPr algn="ctr" indent="0" marL="0">
                        <a:buNone/>
                      </a:pPr>
                      <a:r>
                        <a:rPr lang="en-US" sz="900" b="1" dirty="0">
                          <a:solidFill>
                            <a:srgbClr val="FFFDF6"/>
                          </a:solidFill>
                          <a:latin typeface="Arial" pitchFamily="34" charset="0"/>
                          <a:ea typeface="Arial" pitchFamily="34" charset="-122"/>
                          <a:cs typeface="Arial" pitchFamily="34" charset="-120"/>
                        </a:rPr>
                        <a:t>[C]</a:t>
                      </a:r>
                      <a:endParaRPr lang="en-US" sz="9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8B987B"/>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 SF]</a:t>
                      </a:r>
                      <a:endParaRPr lang="en-US" sz="85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512064">
                <a:tc>
                  <a:txBody>
                    <a:bodyPr/>
                    <a:lstStyle/>
                    <a:p>
                      <a:pPr algn="ctr" indent="0" marL="0">
                        <a:buNone/>
                      </a:pPr>
                      <a:r>
                        <a:rPr lang="en-US" sz="900" b="1" dirty="0">
                          <a:solidFill>
                            <a:srgbClr val="FFFDF6"/>
                          </a:solidFill>
                          <a:latin typeface="Arial" pitchFamily="34" charset="0"/>
                          <a:ea typeface="Arial" pitchFamily="34" charset="-122"/>
                          <a:cs typeface="Arial" pitchFamily="34" charset="-120"/>
                        </a:rPr>
                        <a:t>[D]</a:t>
                      </a:r>
                      <a:endParaRPr lang="en-US" sz="9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9C784F"/>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 SF]</a:t>
                      </a:r>
                      <a:endParaRPr lang="en-US" sz="85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512064">
                <a:tc>
                  <a:txBody>
                    <a:bodyPr/>
                    <a:lstStyle/>
                    <a:p>
                      <a:pPr algn="ctr" indent="0" marL="0">
                        <a:buNone/>
                      </a:pPr>
                      <a:r>
                        <a:rPr lang="en-US" sz="900" b="1" dirty="0">
                          <a:solidFill>
                            <a:srgbClr val="FFFDF6"/>
                          </a:solidFill>
                          <a:latin typeface="Arial" pitchFamily="34" charset="0"/>
                          <a:ea typeface="Arial" pitchFamily="34" charset="-122"/>
                          <a:cs typeface="Arial" pitchFamily="34" charset="-120"/>
                        </a:rPr>
                        <a:t>[E]</a:t>
                      </a:r>
                      <a:endParaRPr lang="en-US" sz="9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B9AA89"/>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 SF]</a:t>
                      </a:r>
                      <a:endParaRPr lang="en-US" sz="85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512064">
                <a:tc>
                  <a:txBody>
                    <a:bodyPr/>
                    <a:lstStyle/>
                    <a:p>
                      <a:pPr algn="ctr" indent="0" marL="0">
                        <a:buNone/>
                      </a:pPr>
                      <a:r>
                        <a:rPr lang="en-US" sz="900" b="1" dirty="0">
                          <a:solidFill>
                            <a:srgbClr val="FFFDF6"/>
                          </a:solidFill>
                          <a:latin typeface="Arial" pitchFamily="34" charset="0"/>
                          <a:ea typeface="Arial" pitchFamily="34" charset="-122"/>
                          <a:cs typeface="Arial" pitchFamily="34" charset="-120"/>
                        </a:rPr>
                        <a:t>[F]</a:t>
                      </a:r>
                      <a:endParaRPr lang="en-US" sz="9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CE7750"/>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Available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[Condition]</a:t>
                      </a:r>
                      <a:endParaRPr lang="en-US" sz="120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 SF]</a:t>
                      </a:r>
                      <a:endParaRPr lang="en-US" sz="850" dirty="0">
                        <a:latin typeface="Arial" charset="0"/>
                        <a:ea typeface="Arial" charset="0"/>
                        <a:cs typeface="Arial" charset="0"/>
                      </a:endParaRPr>
                    </a:p>
                  </a:txBody>
                  <a:tcPr marL="91440" marR="54864"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bl>
          </a:graphicData>
        </a:graphic>
      </p:graphicFrame>
      <p:sp>
        <p:nvSpPr>
          <p:cNvPr id="9" name="Text 6"/>
          <p:cNvSpPr txBox="1"/>
          <p:nvPr/>
        </p:nvSpPr>
        <p:spPr>
          <a:xfrm>
            <a:off x="6263640" y="5349240"/>
            <a:ext cx="2423160" cy="45720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Suite colors match the rent roll. The available suite is shown in terracotta.</a:t>
            </a:r>
            <a:endParaRPr lang="en-US" sz="800" dirty="0"/>
          </a:p>
        </p:txBody>
      </p:sp>
      <p:sp>
        <p:nvSpPr>
          <p:cNvPr id="10" name="Text 7"/>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SITE PLAN   /   04</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04 / LOCATION &amp; DEMOGRAPHICS</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[City name]</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[Submarket, county and state]</a:t>
            </a:r>
            <a:endParaRPr lang="en-US" sz="1000" dirty="0"/>
          </a:p>
        </p:txBody>
      </p:sp>
      <p:sp>
        <p:nvSpPr>
          <p:cNvPr id="5" name="Text 3"/>
          <p:cNvSpPr/>
          <p:nvPr/>
        </p:nvSpPr>
        <p:spPr>
          <a:xfrm>
            <a:off x="457200" y="1874520"/>
            <a:ext cx="4297680" cy="3566160"/>
          </a:xfrm>
          <a:prstGeom prst="rect">
            <a:avLst/>
          </a:prstGeom>
          <a:solidFill>
            <a:srgbClr val="E4E7DA"/>
          </a:solidFill>
          <a:ln w="9525">
            <a:solidFill>
              <a:srgbClr val="9DA696"/>
            </a:solidFill>
            <a:prstDash val="dash"/>
          </a:ln>
        </p:spPr>
        <p:txBody>
          <a:bodyPr wrap="square" lIns="2540" tIns="2540" rIns="2540" bIns="2540" rtlCol="0" anchor="ctr"/>
          <a:lstStyle/>
          <a:p>
            <a:pPr algn="ctr" indent="0" marL="0">
              <a:spcAft>
                <a:spcPts val="400"/>
              </a:spcAft>
              <a:buNone/>
            </a:pPr>
            <a:r>
              <a:rPr lang="en-US" sz="1200" b="1" dirty="0">
                <a:solidFill>
                  <a:srgbClr val="203D32"/>
                </a:solidFill>
                <a:latin typeface="Arial" pitchFamily="34" charset="0"/>
                <a:ea typeface="Arial" pitchFamily="34" charset="-122"/>
                <a:cs typeface="Arial" pitchFamily="34" charset="-120"/>
              </a:rPr>
              <a:t>[Regional map]</a:t>
            </a:r>
            <a:endParaRPr lang="en-US" sz="1200" dirty="0"/>
          </a:p>
          <a:p>
            <a:pPr algn="ctr" indent="0" marL="0">
              <a:spcAft>
                <a:spcPts val="400"/>
              </a:spcAft>
              <a:buNone/>
            </a:pPr>
            <a:r>
              <a:rPr lang="en-US" sz="850" dirty="0">
                <a:solidFill>
                  <a:srgbClr val="5E6B60"/>
                </a:solidFill>
                <a:latin typeface="Arial" pitchFamily="34" charset="0"/>
                <a:ea typeface="Arial" pitchFamily="34" charset="-122"/>
                <a:cs typeface="Arial" pitchFamily="34" charset="-120"/>
              </a:rPr>
              <a:t>Mark the subject site only after its location is verified. Keep the map provider's attribution.</a:t>
            </a:r>
            <a:endParaRPr lang="en-US" sz="1200" dirty="0"/>
          </a:p>
        </p:txBody>
      </p:sp>
      <p:sp>
        <p:nvSpPr>
          <p:cNvPr id="6" name="Text 4"/>
          <p:cNvSpPr txBox="1"/>
          <p:nvPr/>
        </p:nvSpPr>
        <p:spPr>
          <a:xfrm>
            <a:off x="457200" y="5504688"/>
            <a:ext cx="4297680" cy="22860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[Map attribution, such as the map provider's copyright line]</a:t>
            </a:r>
            <a:endParaRPr lang="en-US" sz="800" dirty="0"/>
          </a:p>
        </p:txBody>
      </p:sp>
      <p:sp>
        <p:nvSpPr>
          <p:cNvPr id="7" name="Shape 5"/>
          <p:cNvSpPr/>
          <p:nvPr/>
        </p:nvSpPr>
        <p:spPr>
          <a:xfrm>
            <a:off x="5029200" y="1874520"/>
            <a:ext cx="3657600" cy="868680"/>
          </a:xfrm>
          <a:prstGeom prst="rect">
            <a:avLst/>
          </a:prstGeom>
          <a:solidFill>
            <a:srgbClr val="203D32"/>
          </a:solidFill>
          <a:ln w="12700">
            <a:solidFill>
              <a:srgbClr val="203D32"/>
            </a:solidFill>
            <a:prstDash val="solid"/>
          </a:ln>
        </p:spPr>
      </p:sp>
      <p:sp>
        <p:nvSpPr>
          <p:cNvPr id="8" name="Text 6"/>
          <p:cNvSpPr txBox="1"/>
          <p:nvPr/>
        </p:nvSpPr>
        <p:spPr>
          <a:xfrm>
            <a:off x="5166360" y="1938528"/>
            <a:ext cx="1600200" cy="411480"/>
          </a:xfrm>
          <a:prstGeom prst="rect">
            <a:avLst/>
          </a:prstGeom>
          <a:noFill/>
          <a:ln/>
        </p:spPr>
        <p:txBody>
          <a:bodyPr wrap="square" lIns="0" tIns="0" rIns="0" bIns="0" rtlCol="0" anchor="ctr"/>
          <a:lstStyle/>
          <a:p>
            <a:pPr algn="l" indent="0" marL="0">
              <a:buNone/>
            </a:pPr>
            <a:r>
              <a:rPr lang="en-US" sz="1700" dirty="0">
                <a:solidFill>
                  <a:srgbClr val="F2EEE4"/>
                </a:solidFill>
                <a:latin typeface="Georgia" pitchFamily="34" charset="0"/>
                <a:ea typeface="Georgia" pitchFamily="34" charset="-122"/>
                <a:cs typeface="Georgia" pitchFamily="34" charset="-120"/>
              </a:rPr>
              <a:t>[$000,000]</a:t>
            </a:r>
            <a:endParaRPr lang="en-US" sz="1700" dirty="0"/>
          </a:p>
        </p:txBody>
      </p:sp>
      <p:sp>
        <p:nvSpPr>
          <p:cNvPr id="9" name="Text 7"/>
          <p:cNvSpPr txBox="1"/>
          <p:nvPr/>
        </p:nvSpPr>
        <p:spPr>
          <a:xfrm>
            <a:off x="5166360" y="2377440"/>
            <a:ext cx="1600200" cy="182880"/>
          </a:xfrm>
          <a:prstGeom prst="rect">
            <a:avLst/>
          </a:prstGeom>
          <a:noFill/>
          <a:ln/>
        </p:spPr>
        <p:txBody>
          <a:bodyPr wrap="square" lIns="0" tIns="0" rIns="0" bIns="0" rtlCol="0" anchor="ctr"/>
          <a:lstStyle/>
          <a:p>
            <a:pPr algn="l" indent="0" marL="0">
              <a:buNone/>
            </a:pPr>
            <a:r>
              <a:rPr lang="en-US" sz="650" b="1" spc="120" kern="0" dirty="0">
                <a:solidFill>
                  <a:srgbClr val="E4E7DA"/>
                </a:solidFill>
                <a:latin typeface="Arial" pitchFamily="34" charset="0"/>
                <a:ea typeface="Arial" pitchFamily="34" charset="-122"/>
                <a:cs typeface="Arial" pitchFamily="34" charset="-120"/>
              </a:rPr>
              <a:t>MEDIAN HOUSEHOLD INCOME</a:t>
            </a:r>
            <a:endParaRPr lang="en-US" sz="650" dirty="0"/>
          </a:p>
        </p:txBody>
      </p:sp>
      <p:sp>
        <p:nvSpPr>
          <p:cNvPr id="10" name="Shape 8"/>
          <p:cNvSpPr/>
          <p:nvPr/>
        </p:nvSpPr>
        <p:spPr>
          <a:xfrm>
            <a:off x="6858000" y="2011680"/>
            <a:ext cx="0" cy="594360"/>
          </a:xfrm>
          <a:prstGeom prst="line">
            <a:avLst/>
          </a:prstGeom>
          <a:noFill/>
          <a:ln w="7620">
            <a:solidFill>
              <a:srgbClr val="496052"/>
            </a:solidFill>
            <a:prstDash val="solid"/>
          </a:ln>
        </p:spPr>
      </p:sp>
      <p:sp>
        <p:nvSpPr>
          <p:cNvPr id="11" name="Text 9"/>
          <p:cNvSpPr txBox="1"/>
          <p:nvPr/>
        </p:nvSpPr>
        <p:spPr>
          <a:xfrm>
            <a:off x="6995160" y="1938528"/>
            <a:ext cx="1600200" cy="411480"/>
          </a:xfrm>
          <a:prstGeom prst="rect">
            <a:avLst/>
          </a:prstGeom>
          <a:noFill/>
          <a:ln/>
        </p:spPr>
        <p:txBody>
          <a:bodyPr wrap="square" lIns="0" tIns="0" rIns="0" bIns="0" rtlCol="0" anchor="ctr"/>
          <a:lstStyle/>
          <a:p>
            <a:pPr algn="l" indent="0" marL="0">
              <a:buNone/>
            </a:pPr>
            <a:r>
              <a:rPr lang="en-US" sz="1700" dirty="0">
                <a:solidFill>
                  <a:srgbClr val="F2EEE4"/>
                </a:solidFill>
                <a:latin typeface="Georgia" pitchFamily="34" charset="0"/>
                <a:ea typeface="Georgia" pitchFamily="34" charset="-122"/>
                <a:cs typeface="Georgia" pitchFamily="34" charset="-120"/>
              </a:rPr>
              <a:t>[00%]</a:t>
            </a:r>
            <a:endParaRPr lang="en-US" sz="1700" dirty="0"/>
          </a:p>
        </p:txBody>
      </p:sp>
      <p:sp>
        <p:nvSpPr>
          <p:cNvPr id="12" name="Text 10"/>
          <p:cNvSpPr txBox="1"/>
          <p:nvPr/>
        </p:nvSpPr>
        <p:spPr>
          <a:xfrm>
            <a:off x="6995160" y="2377440"/>
            <a:ext cx="1600200" cy="182880"/>
          </a:xfrm>
          <a:prstGeom prst="rect">
            <a:avLst/>
          </a:prstGeom>
          <a:noFill/>
          <a:ln/>
        </p:spPr>
        <p:txBody>
          <a:bodyPr wrap="square" lIns="0" tIns="0" rIns="0" bIns="0" rtlCol="0" anchor="ctr"/>
          <a:lstStyle/>
          <a:p>
            <a:pPr algn="l" indent="0" marL="0">
              <a:buNone/>
            </a:pPr>
            <a:r>
              <a:rPr lang="en-US" sz="650" b="1" spc="120" kern="0" dirty="0">
                <a:solidFill>
                  <a:srgbClr val="E4E7DA"/>
                </a:solidFill>
                <a:latin typeface="Arial" pitchFamily="34" charset="0"/>
                <a:ea typeface="Arial" pitchFamily="34" charset="-122"/>
                <a:cs typeface="Arial" pitchFamily="34" charset="-120"/>
              </a:rPr>
              <a:t>OWNER OCCUPIED</a:t>
            </a:r>
            <a:endParaRPr lang="en-US" sz="650" dirty="0"/>
          </a:p>
        </p:txBody>
      </p:sp>
      <p:sp>
        <p:nvSpPr>
          <p:cNvPr id="13" name="Text 11"/>
          <p:cNvSpPr txBox="1"/>
          <p:nvPr/>
        </p:nvSpPr>
        <p:spPr>
          <a:xfrm>
            <a:off x="5029200" y="2880360"/>
            <a:ext cx="3657600" cy="182880"/>
          </a:xfrm>
          <a:prstGeom prst="rect">
            <a:avLst/>
          </a:prstGeom>
          <a:noFill/>
          <a:ln/>
        </p:spPr>
        <p:txBody>
          <a:bodyPr wrap="square" lIns="0" tIns="0" rIns="0" bIns="0" rtlCol="0" anchor="ctr"/>
          <a:lstStyle/>
          <a:p>
            <a:pPr algn="l" indent="0" marL="0">
              <a:buNone/>
            </a:pPr>
            <a:r>
              <a:rPr lang="en-US" sz="650" b="1" spc="120" kern="0" dirty="0">
                <a:solidFill>
                  <a:srgbClr val="203D32"/>
                </a:solidFill>
                <a:latin typeface="Arial" pitchFamily="34" charset="0"/>
                <a:ea typeface="Arial" pitchFamily="34" charset="-122"/>
                <a:cs typeface="Arial" pitchFamily="34" charset="-120"/>
              </a:rPr>
              <a:t>DEMOGRAPHIC COMPARISON</a:t>
            </a:r>
            <a:endParaRPr lang="en-US" sz="6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029200" y="3108960"/>
          <a:ext cx="3657600" cy="914400"/>
        </p:xfrm>
        <a:graphic>
          <a:graphicData uri="http://schemas.openxmlformats.org/drawingml/2006/table">
            <a:tbl>
              <a:tblPr/>
              <a:tblGrid>
                <a:gridCol w="1737360"/>
                <a:gridCol w="960120"/>
                <a:gridCol w="960120"/>
              </a:tblGrid>
              <a:tr h="274320">
                <a:tc>
                  <a:txBody>
                    <a:bodyPr/>
                    <a:lstStyle/>
                    <a:p>
                      <a:pPr indent="0" marL="0">
                        <a:buNone/>
                      </a:pPr>
                      <a:r>
                        <a:rPr lang="en-US" sz="850" b="1" dirty="0">
                          <a:solidFill>
                            <a:srgbClr val="5E6B60"/>
                          </a:solidFill>
                          <a:latin typeface="Arial" pitchFamily="34" charset="0"/>
                          <a:ea typeface="Arial" pitchFamily="34" charset="-122"/>
                          <a:cs typeface="Arial" pitchFamily="34" charset="-120"/>
                        </a:rPr>
                        <a:t>Measure</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[Subject area]</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b="1" dirty="0">
                          <a:solidFill>
                            <a:srgbClr val="5E6B60"/>
                          </a:solidFill>
                          <a:latin typeface="Arial" pitchFamily="34" charset="0"/>
                          <a:ea typeface="Arial" pitchFamily="34" charset="-122"/>
                          <a:cs typeface="Arial" pitchFamily="34" charset="-120"/>
                        </a:rPr>
                        <a:t>[Comparison]</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Population</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Households</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People per household</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Median household income</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Owner-occupied homes</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Median home value</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tcPr>
                </a:tc>
              </a:tr>
              <a:tr h="274320">
                <a:tc>
                  <a:txBody>
                    <a:bodyPr/>
                    <a:lstStyle/>
                    <a:p>
                      <a:pPr indent="0" marL="0">
                        <a:buNone/>
                      </a:pPr>
                      <a:r>
                        <a:rPr lang="en-US" sz="850" dirty="0">
                          <a:solidFill>
                            <a:srgbClr val="5E6B60"/>
                          </a:solidFill>
                          <a:latin typeface="Arial" pitchFamily="34" charset="0"/>
                          <a:ea typeface="Arial" pitchFamily="34" charset="-122"/>
                          <a:cs typeface="Arial" pitchFamily="34" charset="-120"/>
                        </a:rPr>
                        <a:t>Median gross rent / mo.</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b="1"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a:t>
                      </a:r>
                      <a:endParaRPr lang="en-US" sz="850" dirty="0">
                        <a:latin typeface="Arial" charset="0"/>
                        <a:ea typeface="Arial" charset="0"/>
                        <a:cs typeface="Arial" charset="0"/>
                      </a:endParaRPr>
                    </a:p>
                  </a:txBody>
                  <a:tcPr marL="54864" marR="54864" marT="0" marB="0" anchor="ctr">
                    <a:lnL w="0" cap="flat" cmpd="sng" algn="ctr">
                      <a:noFill/>
                    </a:lnL>
                    <a:lnR w="0" cap="flat" cmpd="sng" algn="ctr">
                      <a:noFill/>
                    </a:lnR>
                    <a:lnT w="0" cap="flat" cmpd="sng" algn="ctr">
                      <a:noFill/>
                    </a:lnT>
                    <a:lnB w="0" cap="flat" cmpd="sng" algn="ctr">
                      <a:noFill/>
                    </a:lnB>
                    <a:solidFill>
                      <a:srgbClr val="E4E7DA"/>
                    </a:solidFill>
                  </a:tcPr>
                </a:tc>
              </a:tr>
            </a:tbl>
          </a:graphicData>
        </a:graphic>
      </p:graphicFrame>
      <p:sp>
        <p:nvSpPr>
          <p:cNvPr id="15" name="Text 12"/>
          <p:cNvSpPr txBox="1"/>
          <p:nvPr/>
        </p:nvSpPr>
        <p:spPr>
          <a:xfrm>
            <a:off x="5029200" y="5394960"/>
            <a:ext cx="3657600" cy="36576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[State the geography and period for each figure. City and county totals are not 1-, 3- or 5-mile trade areas.]</a:t>
            </a:r>
            <a:endParaRPr lang="en-US" sz="800" dirty="0"/>
          </a:p>
        </p:txBody>
      </p:sp>
      <p:sp>
        <p:nvSpPr>
          <p:cNvPr id="16" name="Text 13"/>
          <p:cNvSpPr txBox="1"/>
          <p:nvPr/>
        </p:nvSpPr>
        <p:spPr>
          <a:xfrm>
            <a:off x="457200" y="5989320"/>
            <a:ext cx="8229600" cy="22860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Source: [Agency and dataset], [geography], [period].</a:t>
            </a:r>
            <a:endParaRPr lang="en-US" sz="800" dirty="0"/>
          </a:p>
        </p:txBody>
      </p:sp>
      <p:sp>
        <p:nvSpPr>
          <p:cNvPr id="17" name="Text 14"/>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LOCATION &amp; DEMOGRAPHICS   /   05</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E4E7DA"/>
                </a:solidFill>
                <a:latin typeface="Arial" pitchFamily="34" charset="0"/>
                <a:ea typeface="Arial" pitchFamily="34" charset="-122"/>
                <a:cs typeface="Arial" pitchFamily="34" charset="-120"/>
              </a:rPr>
              <a:t>05 / THE TENANCY</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F2EEE4"/>
                </a:solidFill>
                <a:latin typeface="Georgia" pitchFamily="34" charset="0"/>
                <a:ea typeface="Georgia" pitchFamily="34" charset="-122"/>
                <a:cs typeface="Georgia" pitchFamily="34" charset="-120"/>
              </a:rPr>
              <a:t>Tenant mix</a:t>
            </a:r>
            <a:endParaRPr lang="en-US" sz="3000" dirty="0"/>
          </a:p>
        </p:txBody>
      </p:sp>
      <p:sp>
        <p:nvSpPr>
          <p:cNvPr id="4" name="Text 2"/>
          <p:cNvSpPr/>
          <p:nvPr/>
        </p:nvSpPr>
        <p:spPr>
          <a:xfrm>
            <a:off x="457200" y="1645920"/>
            <a:ext cx="3931920" cy="4343400"/>
          </a:xfrm>
          <a:prstGeom prst="rect">
            <a:avLst/>
          </a:prstGeom>
          <a:solidFill>
            <a:srgbClr val="2C4A3D"/>
          </a:solidFill>
          <a:ln w="9525">
            <a:solidFill>
              <a:srgbClr val="496052"/>
            </a:solidFill>
            <a:prstDash val="dash"/>
          </a:ln>
        </p:spPr>
        <p:txBody>
          <a:bodyPr wrap="square" lIns="2540" tIns="2540" rIns="2540" bIns="2540" rtlCol="0" anchor="ctr"/>
          <a:lstStyle/>
          <a:p>
            <a:pPr algn="ctr" indent="0" marL="0">
              <a:spcAft>
                <a:spcPts val="400"/>
              </a:spcAft>
              <a:buNone/>
            </a:pPr>
            <a:r>
              <a:rPr lang="en-US" sz="1200" b="1" dirty="0">
                <a:solidFill>
                  <a:srgbClr val="F2EEE4"/>
                </a:solidFill>
                <a:latin typeface="Arial" pitchFamily="34" charset="0"/>
                <a:ea typeface="Arial" pitchFamily="34" charset="-122"/>
                <a:cs typeface="Arial" pitchFamily="34" charset="-120"/>
              </a:rPr>
              <a:t>[Property photo]</a:t>
            </a:r>
            <a:endParaRPr lang="en-US" sz="1200" dirty="0"/>
          </a:p>
          <a:p>
            <a:pPr algn="ctr" indent="0" marL="0">
              <a:spcAft>
                <a:spcPts val="400"/>
              </a:spcAft>
              <a:buNone/>
            </a:pPr>
            <a:r>
              <a:rPr lang="en-US" sz="850" dirty="0">
                <a:solidFill>
                  <a:srgbClr val="E4E7DA"/>
                </a:solidFill>
                <a:latin typeface="Arial" pitchFamily="34" charset="0"/>
                <a:ea typeface="Arial" pitchFamily="34" charset="-122"/>
                <a:cs typeface="Arial" pitchFamily="34" charset="-120"/>
              </a:rPr>
              <a:t>Storefronts, courtyard or tenant activity</a:t>
            </a:r>
            <a:endParaRPr lang="en-US" sz="1200" dirty="0"/>
          </a:p>
        </p:txBody>
      </p:sp>
      <p:sp>
        <p:nvSpPr>
          <p:cNvPr id="5" name="Text 3"/>
          <p:cNvSpPr/>
          <p:nvPr/>
        </p:nvSpPr>
        <p:spPr>
          <a:xfrm>
            <a:off x="4709160" y="1728216"/>
            <a:ext cx="329184" cy="329184"/>
          </a:xfrm>
          <a:prstGeom prst="ellipse">
            <a:avLst/>
          </a:prstGeom>
          <a:solidFill>
            <a:srgbClr val="344D40"/>
          </a:solidFill>
          <a:ln>
            <a:solidFill>
              <a:srgbClr val="344D40"/>
            </a:solidFill>
          </a:ln>
        </p:spPr>
        <p:txBody>
          <a:bodyPr wrap="square" lIns="0" tIns="0" rIns="0" bIns="0" rtlCol="0" anchor="ctr"/>
          <a:lstStyle/>
          <a:p>
            <a:pPr algn="ctr" indent="0" marL="0">
              <a:buNone/>
            </a:pPr>
            <a:r>
              <a:rPr lang="en-US" sz="800" b="1" dirty="0">
                <a:solidFill>
                  <a:srgbClr val="FFFDF6"/>
                </a:solidFill>
                <a:latin typeface="Arial" pitchFamily="34" charset="0"/>
                <a:ea typeface="Arial" pitchFamily="34" charset="-122"/>
                <a:cs typeface="Arial" pitchFamily="34" charset="-120"/>
              </a:rPr>
              <a:t>[A]</a:t>
            </a:r>
            <a:endParaRPr lang="en-US" sz="800" dirty="0"/>
          </a:p>
        </p:txBody>
      </p:sp>
      <p:sp>
        <p:nvSpPr>
          <p:cNvPr id="6" name="Text 4"/>
          <p:cNvSpPr txBox="1"/>
          <p:nvPr/>
        </p:nvSpPr>
        <p:spPr>
          <a:xfrm>
            <a:off x="5212080" y="1691640"/>
            <a:ext cx="2377440" cy="292608"/>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[Tenant name]</a:t>
            </a:r>
            <a:endParaRPr lang="en-US" sz="1600" dirty="0"/>
          </a:p>
        </p:txBody>
      </p:sp>
      <p:sp>
        <p:nvSpPr>
          <p:cNvPr id="7" name="Text 5"/>
          <p:cNvSpPr txBox="1"/>
          <p:nvPr/>
        </p:nvSpPr>
        <p:spPr>
          <a:xfrm>
            <a:off x="5212080" y="2002536"/>
            <a:ext cx="2377440" cy="201168"/>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[Use or category]</a:t>
            </a:r>
            <a:endParaRPr lang="en-US" sz="850" dirty="0"/>
          </a:p>
        </p:txBody>
      </p:sp>
      <p:sp>
        <p:nvSpPr>
          <p:cNvPr id="8" name="Text 6"/>
          <p:cNvSpPr txBox="1"/>
          <p:nvPr/>
        </p:nvSpPr>
        <p:spPr>
          <a:xfrm>
            <a:off x="7589520" y="1691640"/>
            <a:ext cx="1097280" cy="292608"/>
          </a:xfrm>
          <a:prstGeom prst="rect">
            <a:avLst/>
          </a:prstGeom>
          <a:noFill/>
          <a:ln/>
        </p:spPr>
        <p:txBody>
          <a:bodyPr wrap="square" lIns="0" tIns="0" rIns="0" bIns="0" rtlCol="0" anchor="ctr"/>
          <a:lstStyle/>
          <a:p>
            <a:pPr algn="r" indent="0" marL="0">
              <a:buNone/>
            </a:pPr>
            <a:r>
              <a:rPr lang="en-US" sz="950" dirty="0">
                <a:solidFill>
                  <a:srgbClr val="F2EEE4"/>
                </a:solidFill>
                <a:latin typeface="Arial" pitchFamily="34" charset="0"/>
                <a:ea typeface="Arial" pitchFamily="34" charset="-122"/>
                <a:cs typeface="Arial" pitchFamily="34" charset="-120"/>
              </a:rPr>
              <a:t>[0,000 SF]</a:t>
            </a:r>
            <a:endParaRPr lang="en-US" sz="950" dirty="0"/>
          </a:p>
        </p:txBody>
      </p:sp>
      <p:sp>
        <p:nvSpPr>
          <p:cNvPr id="9" name="Shape 7"/>
          <p:cNvSpPr/>
          <p:nvPr/>
        </p:nvSpPr>
        <p:spPr>
          <a:xfrm>
            <a:off x="5212080" y="2286000"/>
            <a:ext cx="3474720" cy="0"/>
          </a:xfrm>
          <a:prstGeom prst="line">
            <a:avLst/>
          </a:prstGeom>
          <a:noFill/>
          <a:ln w="7620">
            <a:solidFill>
              <a:srgbClr val="496052"/>
            </a:solidFill>
            <a:prstDash val="solid"/>
          </a:ln>
        </p:spPr>
      </p:sp>
      <p:sp>
        <p:nvSpPr>
          <p:cNvPr id="10" name="Text 8"/>
          <p:cNvSpPr/>
          <p:nvPr/>
        </p:nvSpPr>
        <p:spPr>
          <a:xfrm>
            <a:off x="4709160" y="2432304"/>
            <a:ext cx="329184" cy="329184"/>
          </a:xfrm>
          <a:prstGeom prst="ellipse">
            <a:avLst/>
          </a:prstGeom>
          <a:solidFill>
            <a:srgbClr val="637967"/>
          </a:solidFill>
          <a:ln>
            <a:solidFill>
              <a:srgbClr val="637967"/>
            </a:solidFill>
          </a:ln>
        </p:spPr>
        <p:txBody>
          <a:bodyPr wrap="square" lIns="0" tIns="0" rIns="0" bIns="0" rtlCol="0" anchor="ctr"/>
          <a:lstStyle/>
          <a:p>
            <a:pPr algn="ctr" indent="0" marL="0">
              <a:buNone/>
            </a:pPr>
            <a:r>
              <a:rPr lang="en-US" sz="800" b="1" dirty="0">
                <a:solidFill>
                  <a:srgbClr val="FFFDF6"/>
                </a:solidFill>
                <a:latin typeface="Arial" pitchFamily="34" charset="0"/>
                <a:ea typeface="Arial" pitchFamily="34" charset="-122"/>
                <a:cs typeface="Arial" pitchFamily="34" charset="-120"/>
              </a:rPr>
              <a:t>[B]</a:t>
            </a:r>
            <a:endParaRPr lang="en-US" sz="800" dirty="0"/>
          </a:p>
        </p:txBody>
      </p:sp>
      <p:sp>
        <p:nvSpPr>
          <p:cNvPr id="11" name="Text 9"/>
          <p:cNvSpPr txBox="1"/>
          <p:nvPr/>
        </p:nvSpPr>
        <p:spPr>
          <a:xfrm>
            <a:off x="5212080" y="2395728"/>
            <a:ext cx="2377440" cy="292608"/>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[Tenant name]</a:t>
            </a:r>
            <a:endParaRPr lang="en-US" sz="1600" dirty="0"/>
          </a:p>
        </p:txBody>
      </p:sp>
      <p:sp>
        <p:nvSpPr>
          <p:cNvPr id="12" name="Text 10"/>
          <p:cNvSpPr txBox="1"/>
          <p:nvPr/>
        </p:nvSpPr>
        <p:spPr>
          <a:xfrm>
            <a:off x="5212080" y="2706624"/>
            <a:ext cx="2377440" cy="201168"/>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[Use or category]</a:t>
            </a:r>
            <a:endParaRPr lang="en-US" sz="850" dirty="0"/>
          </a:p>
        </p:txBody>
      </p:sp>
      <p:sp>
        <p:nvSpPr>
          <p:cNvPr id="13" name="Text 11"/>
          <p:cNvSpPr txBox="1"/>
          <p:nvPr/>
        </p:nvSpPr>
        <p:spPr>
          <a:xfrm>
            <a:off x="7589520" y="2395728"/>
            <a:ext cx="1097280" cy="292608"/>
          </a:xfrm>
          <a:prstGeom prst="rect">
            <a:avLst/>
          </a:prstGeom>
          <a:noFill/>
          <a:ln/>
        </p:spPr>
        <p:txBody>
          <a:bodyPr wrap="square" lIns="0" tIns="0" rIns="0" bIns="0" rtlCol="0" anchor="ctr"/>
          <a:lstStyle/>
          <a:p>
            <a:pPr algn="r" indent="0" marL="0">
              <a:buNone/>
            </a:pPr>
            <a:r>
              <a:rPr lang="en-US" sz="950" dirty="0">
                <a:solidFill>
                  <a:srgbClr val="F2EEE4"/>
                </a:solidFill>
                <a:latin typeface="Arial" pitchFamily="34" charset="0"/>
                <a:ea typeface="Arial" pitchFamily="34" charset="-122"/>
                <a:cs typeface="Arial" pitchFamily="34" charset="-120"/>
              </a:rPr>
              <a:t>[0,000 SF]</a:t>
            </a:r>
            <a:endParaRPr lang="en-US" sz="950" dirty="0"/>
          </a:p>
        </p:txBody>
      </p:sp>
      <p:sp>
        <p:nvSpPr>
          <p:cNvPr id="14" name="Shape 12"/>
          <p:cNvSpPr/>
          <p:nvPr/>
        </p:nvSpPr>
        <p:spPr>
          <a:xfrm>
            <a:off x="5212080" y="2990088"/>
            <a:ext cx="3474720" cy="0"/>
          </a:xfrm>
          <a:prstGeom prst="line">
            <a:avLst/>
          </a:prstGeom>
          <a:noFill/>
          <a:ln w="7620">
            <a:solidFill>
              <a:srgbClr val="496052"/>
            </a:solidFill>
            <a:prstDash val="solid"/>
          </a:ln>
        </p:spPr>
      </p:sp>
      <p:sp>
        <p:nvSpPr>
          <p:cNvPr id="15" name="Text 13"/>
          <p:cNvSpPr/>
          <p:nvPr/>
        </p:nvSpPr>
        <p:spPr>
          <a:xfrm>
            <a:off x="4709160" y="3136392"/>
            <a:ext cx="329184" cy="329184"/>
          </a:xfrm>
          <a:prstGeom prst="ellipse">
            <a:avLst/>
          </a:prstGeom>
          <a:solidFill>
            <a:srgbClr val="8B987B"/>
          </a:solidFill>
          <a:ln>
            <a:solidFill>
              <a:srgbClr val="8B987B"/>
            </a:solidFill>
          </a:ln>
        </p:spPr>
        <p:txBody>
          <a:bodyPr wrap="square" lIns="0" tIns="0" rIns="0" bIns="0" rtlCol="0" anchor="ctr"/>
          <a:lstStyle/>
          <a:p>
            <a:pPr algn="ctr" indent="0" marL="0">
              <a:buNone/>
            </a:pPr>
            <a:r>
              <a:rPr lang="en-US" sz="800" b="1" dirty="0">
                <a:solidFill>
                  <a:srgbClr val="FFFDF6"/>
                </a:solidFill>
                <a:latin typeface="Arial" pitchFamily="34" charset="0"/>
                <a:ea typeface="Arial" pitchFamily="34" charset="-122"/>
                <a:cs typeface="Arial" pitchFamily="34" charset="-120"/>
              </a:rPr>
              <a:t>[C]</a:t>
            </a:r>
            <a:endParaRPr lang="en-US" sz="800" dirty="0"/>
          </a:p>
        </p:txBody>
      </p:sp>
      <p:sp>
        <p:nvSpPr>
          <p:cNvPr id="16" name="Text 14"/>
          <p:cNvSpPr txBox="1"/>
          <p:nvPr/>
        </p:nvSpPr>
        <p:spPr>
          <a:xfrm>
            <a:off x="5212080" y="3099816"/>
            <a:ext cx="2377440" cy="292608"/>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[Tenant name]</a:t>
            </a:r>
            <a:endParaRPr lang="en-US" sz="1600" dirty="0"/>
          </a:p>
        </p:txBody>
      </p:sp>
      <p:sp>
        <p:nvSpPr>
          <p:cNvPr id="17" name="Text 15"/>
          <p:cNvSpPr txBox="1"/>
          <p:nvPr/>
        </p:nvSpPr>
        <p:spPr>
          <a:xfrm>
            <a:off x="5212080" y="3410712"/>
            <a:ext cx="2377440" cy="201168"/>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[Use or category]</a:t>
            </a:r>
            <a:endParaRPr lang="en-US" sz="850" dirty="0"/>
          </a:p>
        </p:txBody>
      </p:sp>
      <p:sp>
        <p:nvSpPr>
          <p:cNvPr id="18" name="Text 16"/>
          <p:cNvSpPr txBox="1"/>
          <p:nvPr/>
        </p:nvSpPr>
        <p:spPr>
          <a:xfrm>
            <a:off x="7589520" y="3099816"/>
            <a:ext cx="1097280" cy="292608"/>
          </a:xfrm>
          <a:prstGeom prst="rect">
            <a:avLst/>
          </a:prstGeom>
          <a:noFill/>
          <a:ln/>
        </p:spPr>
        <p:txBody>
          <a:bodyPr wrap="square" lIns="0" tIns="0" rIns="0" bIns="0" rtlCol="0" anchor="ctr"/>
          <a:lstStyle/>
          <a:p>
            <a:pPr algn="r" indent="0" marL="0">
              <a:buNone/>
            </a:pPr>
            <a:r>
              <a:rPr lang="en-US" sz="950" dirty="0">
                <a:solidFill>
                  <a:srgbClr val="F2EEE4"/>
                </a:solidFill>
                <a:latin typeface="Arial" pitchFamily="34" charset="0"/>
                <a:ea typeface="Arial" pitchFamily="34" charset="-122"/>
                <a:cs typeface="Arial" pitchFamily="34" charset="-120"/>
              </a:rPr>
              <a:t>[0,000 SF]</a:t>
            </a:r>
            <a:endParaRPr lang="en-US" sz="950" dirty="0"/>
          </a:p>
        </p:txBody>
      </p:sp>
      <p:sp>
        <p:nvSpPr>
          <p:cNvPr id="19" name="Shape 17"/>
          <p:cNvSpPr/>
          <p:nvPr/>
        </p:nvSpPr>
        <p:spPr>
          <a:xfrm>
            <a:off x="5212080" y="3694176"/>
            <a:ext cx="3474720" cy="0"/>
          </a:xfrm>
          <a:prstGeom prst="line">
            <a:avLst/>
          </a:prstGeom>
          <a:noFill/>
          <a:ln w="7620">
            <a:solidFill>
              <a:srgbClr val="496052"/>
            </a:solidFill>
            <a:prstDash val="solid"/>
          </a:ln>
        </p:spPr>
      </p:sp>
      <p:sp>
        <p:nvSpPr>
          <p:cNvPr id="20" name="Text 18"/>
          <p:cNvSpPr/>
          <p:nvPr/>
        </p:nvSpPr>
        <p:spPr>
          <a:xfrm>
            <a:off x="4709160" y="3840480"/>
            <a:ext cx="329184" cy="329184"/>
          </a:xfrm>
          <a:prstGeom prst="ellipse">
            <a:avLst/>
          </a:prstGeom>
          <a:solidFill>
            <a:srgbClr val="9C784F"/>
          </a:solidFill>
          <a:ln>
            <a:solidFill>
              <a:srgbClr val="9C784F"/>
            </a:solidFill>
          </a:ln>
        </p:spPr>
        <p:txBody>
          <a:bodyPr wrap="square" lIns="0" tIns="0" rIns="0" bIns="0" rtlCol="0" anchor="ctr"/>
          <a:lstStyle/>
          <a:p>
            <a:pPr algn="ctr" indent="0" marL="0">
              <a:buNone/>
            </a:pPr>
            <a:r>
              <a:rPr lang="en-US" sz="800" b="1" dirty="0">
                <a:solidFill>
                  <a:srgbClr val="FFFDF6"/>
                </a:solidFill>
                <a:latin typeface="Arial" pitchFamily="34" charset="0"/>
                <a:ea typeface="Arial" pitchFamily="34" charset="-122"/>
                <a:cs typeface="Arial" pitchFamily="34" charset="-120"/>
              </a:rPr>
              <a:t>[D]</a:t>
            </a:r>
            <a:endParaRPr lang="en-US" sz="800" dirty="0"/>
          </a:p>
        </p:txBody>
      </p:sp>
      <p:sp>
        <p:nvSpPr>
          <p:cNvPr id="21" name="Text 19"/>
          <p:cNvSpPr txBox="1"/>
          <p:nvPr/>
        </p:nvSpPr>
        <p:spPr>
          <a:xfrm>
            <a:off x="5212080" y="3803904"/>
            <a:ext cx="2377440" cy="292608"/>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[Tenant name]</a:t>
            </a:r>
            <a:endParaRPr lang="en-US" sz="1600" dirty="0"/>
          </a:p>
        </p:txBody>
      </p:sp>
      <p:sp>
        <p:nvSpPr>
          <p:cNvPr id="22" name="Text 20"/>
          <p:cNvSpPr txBox="1"/>
          <p:nvPr/>
        </p:nvSpPr>
        <p:spPr>
          <a:xfrm>
            <a:off x="5212080" y="4114800"/>
            <a:ext cx="2377440" cy="201168"/>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[Use or category]</a:t>
            </a:r>
            <a:endParaRPr lang="en-US" sz="850" dirty="0"/>
          </a:p>
        </p:txBody>
      </p:sp>
      <p:sp>
        <p:nvSpPr>
          <p:cNvPr id="23" name="Text 21"/>
          <p:cNvSpPr txBox="1"/>
          <p:nvPr/>
        </p:nvSpPr>
        <p:spPr>
          <a:xfrm>
            <a:off x="7589520" y="3803904"/>
            <a:ext cx="1097280" cy="292608"/>
          </a:xfrm>
          <a:prstGeom prst="rect">
            <a:avLst/>
          </a:prstGeom>
          <a:noFill/>
          <a:ln/>
        </p:spPr>
        <p:txBody>
          <a:bodyPr wrap="square" lIns="0" tIns="0" rIns="0" bIns="0" rtlCol="0" anchor="ctr"/>
          <a:lstStyle/>
          <a:p>
            <a:pPr algn="r" indent="0" marL="0">
              <a:buNone/>
            </a:pPr>
            <a:r>
              <a:rPr lang="en-US" sz="950" dirty="0">
                <a:solidFill>
                  <a:srgbClr val="F2EEE4"/>
                </a:solidFill>
                <a:latin typeface="Arial" pitchFamily="34" charset="0"/>
                <a:ea typeface="Arial" pitchFamily="34" charset="-122"/>
                <a:cs typeface="Arial" pitchFamily="34" charset="-120"/>
              </a:rPr>
              <a:t>[0,000 SF]</a:t>
            </a:r>
            <a:endParaRPr lang="en-US" sz="950" dirty="0"/>
          </a:p>
        </p:txBody>
      </p:sp>
      <p:sp>
        <p:nvSpPr>
          <p:cNvPr id="24" name="Shape 22"/>
          <p:cNvSpPr/>
          <p:nvPr/>
        </p:nvSpPr>
        <p:spPr>
          <a:xfrm>
            <a:off x="5212080" y="4398264"/>
            <a:ext cx="3474720" cy="0"/>
          </a:xfrm>
          <a:prstGeom prst="line">
            <a:avLst/>
          </a:prstGeom>
          <a:noFill/>
          <a:ln w="7620">
            <a:solidFill>
              <a:srgbClr val="496052"/>
            </a:solidFill>
            <a:prstDash val="solid"/>
          </a:ln>
        </p:spPr>
      </p:sp>
      <p:sp>
        <p:nvSpPr>
          <p:cNvPr id="25" name="Text 23"/>
          <p:cNvSpPr/>
          <p:nvPr/>
        </p:nvSpPr>
        <p:spPr>
          <a:xfrm>
            <a:off x="4709160" y="4544568"/>
            <a:ext cx="329184" cy="329184"/>
          </a:xfrm>
          <a:prstGeom prst="ellipse">
            <a:avLst/>
          </a:prstGeom>
          <a:solidFill>
            <a:srgbClr val="B9AA89"/>
          </a:solidFill>
          <a:ln>
            <a:solidFill>
              <a:srgbClr val="B9AA89"/>
            </a:solidFill>
          </a:ln>
        </p:spPr>
        <p:txBody>
          <a:bodyPr wrap="square" lIns="0" tIns="0" rIns="0" bIns="0" rtlCol="0" anchor="ctr"/>
          <a:lstStyle/>
          <a:p>
            <a:pPr algn="ctr" indent="0" marL="0">
              <a:buNone/>
            </a:pPr>
            <a:r>
              <a:rPr lang="en-US" sz="800" b="1" dirty="0">
                <a:solidFill>
                  <a:srgbClr val="FFFDF6"/>
                </a:solidFill>
                <a:latin typeface="Arial" pitchFamily="34" charset="0"/>
                <a:ea typeface="Arial" pitchFamily="34" charset="-122"/>
                <a:cs typeface="Arial" pitchFamily="34" charset="-120"/>
              </a:rPr>
              <a:t>[E]</a:t>
            </a:r>
            <a:endParaRPr lang="en-US" sz="800" dirty="0"/>
          </a:p>
        </p:txBody>
      </p:sp>
      <p:sp>
        <p:nvSpPr>
          <p:cNvPr id="26" name="Text 24"/>
          <p:cNvSpPr txBox="1"/>
          <p:nvPr/>
        </p:nvSpPr>
        <p:spPr>
          <a:xfrm>
            <a:off x="5212080" y="4507992"/>
            <a:ext cx="2377440" cy="292608"/>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[Tenant name]</a:t>
            </a:r>
            <a:endParaRPr lang="en-US" sz="1600" dirty="0"/>
          </a:p>
        </p:txBody>
      </p:sp>
      <p:sp>
        <p:nvSpPr>
          <p:cNvPr id="27" name="Text 25"/>
          <p:cNvSpPr txBox="1"/>
          <p:nvPr/>
        </p:nvSpPr>
        <p:spPr>
          <a:xfrm>
            <a:off x="5212080" y="4818888"/>
            <a:ext cx="2377440" cy="201168"/>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[Use or category]</a:t>
            </a:r>
            <a:endParaRPr lang="en-US" sz="850" dirty="0"/>
          </a:p>
        </p:txBody>
      </p:sp>
      <p:sp>
        <p:nvSpPr>
          <p:cNvPr id="28" name="Text 26"/>
          <p:cNvSpPr txBox="1"/>
          <p:nvPr/>
        </p:nvSpPr>
        <p:spPr>
          <a:xfrm>
            <a:off x="7589520" y="4507992"/>
            <a:ext cx="1097280" cy="292608"/>
          </a:xfrm>
          <a:prstGeom prst="rect">
            <a:avLst/>
          </a:prstGeom>
          <a:noFill/>
          <a:ln/>
        </p:spPr>
        <p:txBody>
          <a:bodyPr wrap="square" lIns="0" tIns="0" rIns="0" bIns="0" rtlCol="0" anchor="ctr"/>
          <a:lstStyle/>
          <a:p>
            <a:pPr algn="r" indent="0" marL="0">
              <a:buNone/>
            </a:pPr>
            <a:r>
              <a:rPr lang="en-US" sz="950" dirty="0">
                <a:solidFill>
                  <a:srgbClr val="F2EEE4"/>
                </a:solidFill>
                <a:latin typeface="Arial" pitchFamily="34" charset="0"/>
                <a:ea typeface="Arial" pitchFamily="34" charset="-122"/>
                <a:cs typeface="Arial" pitchFamily="34" charset="-120"/>
              </a:rPr>
              <a:t>[0,000 SF]</a:t>
            </a:r>
            <a:endParaRPr lang="en-US" sz="950" dirty="0"/>
          </a:p>
        </p:txBody>
      </p:sp>
      <p:sp>
        <p:nvSpPr>
          <p:cNvPr id="29" name="Shape 27"/>
          <p:cNvSpPr/>
          <p:nvPr/>
        </p:nvSpPr>
        <p:spPr>
          <a:xfrm>
            <a:off x="5212080" y="5102352"/>
            <a:ext cx="3474720" cy="0"/>
          </a:xfrm>
          <a:prstGeom prst="line">
            <a:avLst/>
          </a:prstGeom>
          <a:noFill/>
          <a:ln w="7620">
            <a:solidFill>
              <a:srgbClr val="496052"/>
            </a:solidFill>
            <a:prstDash val="solid"/>
          </a:ln>
        </p:spPr>
      </p:sp>
      <p:sp>
        <p:nvSpPr>
          <p:cNvPr id="30" name="Text 28"/>
          <p:cNvSpPr/>
          <p:nvPr/>
        </p:nvSpPr>
        <p:spPr>
          <a:xfrm>
            <a:off x="4709160" y="5248656"/>
            <a:ext cx="329184" cy="329184"/>
          </a:xfrm>
          <a:prstGeom prst="ellipse">
            <a:avLst/>
          </a:prstGeom>
          <a:solidFill>
            <a:srgbClr val="CE7750"/>
          </a:solidFill>
          <a:ln>
            <a:solidFill>
              <a:srgbClr val="CE7750"/>
            </a:solidFill>
          </a:ln>
        </p:spPr>
        <p:txBody>
          <a:bodyPr wrap="square" lIns="0" tIns="0" rIns="0" bIns="0" rtlCol="0" anchor="ctr"/>
          <a:lstStyle/>
          <a:p>
            <a:pPr algn="ctr" indent="0" marL="0">
              <a:buNone/>
            </a:pPr>
            <a:r>
              <a:rPr lang="en-US" sz="800" b="1" dirty="0">
                <a:solidFill>
                  <a:srgbClr val="FFFDF6"/>
                </a:solidFill>
                <a:latin typeface="Arial" pitchFamily="34" charset="0"/>
                <a:ea typeface="Arial" pitchFamily="34" charset="-122"/>
                <a:cs typeface="Arial" pitchFamily="34" charset="-120"/>
              </a:rPr>
              <a:t>[F]</a:t>
            </a:r>
            <a:endParaRPr lang="en-US" sz="800" dirty="0"/>
          </a:p>
        </p:txBody>
      </p:sp>
      <p:sp>
        <p:nvSpPr>
          <p:cNvPr id="31" name="Text 29"/>
          <p:cNvSpPr txBox="1"/>
          <p:nvPr/>
        </p:nvSpPr>
        <p:spPr>
          <a:xfrm>
            <a:off x="5212080" y="5212080"/>
            <a:ext cx="2377440" cy="292608"/>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Available</a:t>
            </a:r>
            <a:endParaRPr lang="en-US" sz="1600" dirty="0"/>
          </a:p>
        </p:txBody>
      </p:sp>
      <p:sp>
        <p:nvSpPr>
          <p:cNvPr id="32" name="Text 30"/>
          <p:cNvSpPr txBox="1"/>
          <p:nvPr/>
        </p:nvSpPr>
        <p:spPr>
          <a:xfrm>
            <a:off x="5212080" y="5522976"/>
            <a:ext cx="2377440" cy="201168"/>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[Condition, such as warm shell]</a:t>
            </a:r>
            <a:endParaRPr lang="en-US" sz="850" dirty="0"/>
          </a:p>
        </p:txBody>
      </p:sp>
      <p:sp>
        <p:nvSpPr>
          <p:cNvPr id="33" name="Text 31"/>
          <p:cNvSpPr txBox="1"/>
          <p:nvPr/>
        </p:nvSpPr>
        <p:spPr>
          <a:xfrm>
            <a:off x="7589520" y="5212080"/>
            <a:ext cx="1097280" cy="292608"/>
          </a:xfrm>
          <a:prstGeom prst="rect">
            <a:avLst/>
          </a:prstGeom>
          <a:noFill/>
          <a:ln/>
        </p:spPr>
        <p:txBody>
          <a:bodyPr wrap="square" lIns="0" tIns="0" rIns="0" bIns="0" rtlCol="0" anchor="ctr"/>
          <a:lstStyle/>
          <a:p>
            <a:pPr algn="r" indent="0" marL="0">
              <a:buNone/>
            </a:pPr>
            <a:r>
              <a:rPr lang="en-US" sz="950" dirty="0">
                <a:solidFill>
                  <a:srgbClr val="F2EEE4"/>
                </a:solidFill>
                <a:latin typeface="Arial" pitchFamily="34" charset="0"/>
                <a:ea typeface="Arial" pitchFamily="34" charset="-122"/>
                <a:cs typeface="Arial" pitchFamily="34" charset="-120"/>
              </a:rPr>
              <a:t>[0,000 SF]</a:t>
            </a:r>
            <a:endParaRPr lang="en-US" sz="950" dirty="0"/>
          </a:p>
        </p:txBody>
      </p:sp>
      <p:sp>
        <p:nvSpPr>
          <p:cNvPr id="34" name="Shape 32"/>
          <p:cNvSpPr/>
          <p:nvPr/>
        </p:nvSpPr>
        <p:spPr>
          <a:xfrm>
            <a:off x="5212080" y="5806440"/>
            <a:ext cx="3474720" cy="0"/>
          </a:xfrm>
          <a:prstGeom prst="line">
            <a:avLst/>
          </a:prstGeom>
          <a:noFill/>
          <a:ln w="7620">
            <a:solidFill>
              <a:srgbClr val="496052"/>
            </a:solidFill>
            <a:prstDash val="solid"/>
          </a:ln>
        </p:spPr>
      </p:sp>
      <p:sp>
        <p:nvSpPr>
          <p:cNvPr id="35" name="Text 33"/>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E4E7DA"/>
                </a:solidFill>
                <a:latin typeface="Arial" pitchFamily="34" charset="0"/>
                <a:ea typeface="Arial" pitchFamily="34" charset="-122"/>
                <a:cs typeface="Arial" pitchFamily="34" charset="-120"/>
              </a:rPr>
              <a:t>TENANT MIX   /   06</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06 / SCHEDULED TENANCY</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Rent roll</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As of [Month day, year] / Annual base rent excludes reimbursements / [Lease type, such as NNN]</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874520"/>
          <a:ext cx="8229600" cy="914400"/>
        </p:xfrm>
        <a:graphic>
          <a:graphicData uri="http://schemas.openxmlformats.org/drawingml/2006/table">
            <a:tbl>
              <a:tblPr/>
              <a:tblGrid>
                <a:gridCol w="457200"/>
                <a:gridCol w="2103120"/>
                <a:gridCol w="777240"/>
                <a:gridCol w="914400"/>
                <a:gridCol w="960120"/>
                <a:gridCol w="1005840"/>
                <a:gridCol w="1005840"/>
                <a:gridCol w="1005840"/>
              </a:tblGrid>
              <a:tr h="329184">
                <a:tc>
                  <a:txBody>
                    <a:bodyPr/>
                    <a:lstStyle/>
                    <a:p>
                      <a:pPr algn="ctr" indent="0" marL="0">
                        <a:buNone/>
                      </a:pPr>
                      <a:r>
                        <a:rPr lang="en-US" sz="650" b="1" spc="50" kern="0" dirty="0">
                          <a:solidFill>
                            <a:srgbClr val="F2EEE4"/>
                          </a:solidFill>
                          <a:latin typeface="Arial" pitchFamily="34" charset="0"/>
                          <a:ea typeface="Arial" pitchFamily="34" charset="-122"/>
                          <a:cs typeface="Arial" pitchFamily="34" charset="-120"/>
                        </a:rPr>
                        <a:t>SUITE</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l" indent="0" marL="0">
                        <a:buNone/>
                      </a:pPr>
                      <a:r>
                        <a:rPr lang="en-US" sz="650" b="1" spc="50" kern="0" dirty="0">
                          <a:solidFill>
                            <a:srgbClr val="F2EEE4"/>
                          </a:solidFill>
                          <a:latin typeface="Arial" pitchFamily="34" charset="0"/>
                          <a:ea typeface="Arial" pitchFamily="34" charset="-122"/>
                          <a:cs typeface="Arial" pitchFamily="34" charset="-120"/>
                        </a:rPr>
                        <a:t>TENANT</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AREA / SF</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RENT / SF / YR</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MONTHLY RENT</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ANNUAL RENT</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LEASE START</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LEASE END</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r>
              <a:tr h="457200">
                <a:tc>
                  <a:txBody>
                    <a:bodyPr/>
                    <a:lstStyle/>
                    <a:p>
                      <a:pPr algn="ctr" indent="0" marL="0">
                        <a:buNone/>
                      </a:pPr>
                      <a:r>
                        <a:rPr lang="en-US" sz="850" b="1" dirty="0">
                          <a:solidFill>
                            <a:srgbClr val="FFFDF6"/>
                          </a:solidFill>
                          <a:latin typeface="Arial" pitchFamily="34" charset="0"/>
                          <a:ea typeface="Arial" pitchFamily="34" charset="-122"/>
                          <a:cs typeface="Arial" pitchFamily="34" charset="-120"/>
                        </a:rPr>
                        <a:t>[A]</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344D40"/>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r>
              <a:tr h="457200">
                <a:tc>
                  <a:txBody>
                    <a:bodyPr/>
                    <a:lstStyle/>
                    <a:p>
                      <a:pPr algn="ctr" indent="0" marL="0">
                        <a:buNone/>
                      </a:pPr>
                      <a:r>
                        <a:rPr lang="en-US" sz="850" b="1" dirty="0">
                          <a:solidFill>
                            <a:srgbClr val="FFFDF6"/>
                          </a:solidFill>
                          <a:latin typeface="Arial" pitchFamily="34" charset="0"/>
                          <a:ea typeface="Arial" pitchFamily="34" charset="-122"/>
                          <a:cs typeface="Arial" pitchFamily="34" charset="-120"/>
                        </a:rPr>
                        <a:t>[B]</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637967"/>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r>
              <a:tr h="457200">
                <a:tc>
                  <a:txBody>
                    <a:bodyPr/>
                    <a:lstStyle/>
                    <a:p>
                      <a:pPr algn="ctr" indent="0" marL="0">
                        <a:buNone/>
                      </a:pPr>
                      <a:r>
                        <a:rPr lang="en-US" sz="850" b="1" dirty="0">
                          <a:solidFill>
                            <a:srgbClr val="FFFDF6"/>
                          </a:solidFill>
                          <a:latin typeface="Arial" pitchFamily="34" charset="0"/>
                          <a:ea typeface="Arial" pitchFamily="34" charset="-122"/>
                          <a:cs typeface="Arial" pitchFamily="34" charset="-120"/>
                        </a:rPr>
                        <a:t>[C]</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8B987B"/>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r>
              <a:tr h="457200">
                <a:tc>
                  <a:txBody>
                    <a:bodyPr/>
                    <a:lstStyle/>
                    <a:p>
                      <a:pPr algn="ctr" indent="0" marL="0">
                        <a:buNone/>
                      </a:pPr>
                      <a:r>
                        <a:rPr lang="en-US" sz="850" b="1" dirty="0">
                          <a:solidFill>
                            <a:srgbClr val="FFFDF6"/>
                          </a:solidFill>
                          <a:latin typeface="Arial" pitchFamily="34" charset="0"/>
                          <a:ea typeface="Arial" pitchFamily="34" charset="-122"/>
                          <a:cs typeface="Arial" pitchFamily="34" charset="-120"/>
                        </a:rPr>
                        <a:t>[D]</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9C784F"/>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r>
              <a:tr h="457200">
                <a:tc>
                  <a:txBody>
                    <a:bodyPr/>
                    <a:lstStyle/>
                    <a:p>
                      <a:pPr algn="ctr" indent="0" marL="0">
                        <a:buNone/>
                      </a:pPr>
                      <a:r>
                        <a:rPr lang="en-US" sz="850" b="1" dirty="0">
                          <a:solidFill>
                            <a:srgbClr val="FFFDF6"/>
                          </a:solidFill>
                          <a:latin typeface="Arial" pitchFamily="34" charset="0"/>
                          <a:ea typeface="Arial" pitchFamily="34" charset="-122"/>
                          <a:cs typeface="Arial" pitchFamily="34" charset="-120"/>
                        </a:rPr>
                        <a:t>[E]</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B9AA89"/>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[Tenant name]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[Use]</a:t>
                      </a:r>
                      <a:endParaRPr lang="en-US" sz="12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[MM/DD/YYYY]</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r>
              <a:tr h="457200">
                <a:tc>
                  <a:txBody>
                    <a:bodyPr/>
                    <a:lstStyle/>
                    <a:p>
                      <a:pPr algn="ctr" indent="0" marL="0">
                        <a:buNone/>
                      </a:pPr>
                      <a:r>
                        <a:rPr lang="en-US" sz="850" b="1" dirty="0">
                          <a:solidFill>
                            <a:srgbClr val="FFFDF6"/>
                          </a:solidFill>
                          <a:latin typeface="Arial" pitchFamily="34" charset="0"/>
                          <a:ea typeface="Arial" pitchFamily="34" charset="-122"/>
                          <a:cs typeface="Arial" pitchFamily="34" charset="-120"/>
                        </a:rPr>
                        <a:t>[F]</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CE7750"/>
                    </a:solidFill>
                  </a:tcPr>
                </a:tc>
                <a:tc>
                  <a:txBody>
                    <a:bodyPr/>
                    <a:lstStyle/>
                    <a:p>
                      <a:pPr indent="0" marL="0">
                        <a:buNone/>
                      </a:pPr>
                      <a:r>
                        <a:rPr lang="en-US" sz="950" b="1" dirty="0">
                          <a:solidFill>
                            <a:srgbClr val="203D32"/>
                          </a:solidFill>
                          <a:latin typeface="Arial" pitchFamily="34" charset="0"/>
                          <a:ea typeface="Arial" pitchFamily="34" charset="-122"/>
                          <a:cs typeface="Arial" pitchFamily="34" charset="-120"/>
                        </a:rPr>
                        <a:t>Available</a:t>
                      </a:r>
                      <a:endParaRPr lang="en-US" sz="1200" dirty="0">
                        <a:latin typeface="Arial" charset="0"/>
                        <a:ea typeface="Arial" charset="0"/>
                        <a:cs typeface="Arial" charset="0"/>
                      </a:endParaRPr>
                    </a:p>
                    <a:p>
                      <a:pPr indent="0" marL="0">
                        <a:buNone/>
                      </a:pPr>
                      <a:r>
                        <a:rPr lang="en-US" sz="750" dirty="0">
                          <a:solidFill>
                            <a:srgbClr val="5E6B60"/>
                          </a:solidFill>
                          <a:latin typeface="Arial" pitchFamily="34" charset="0"/>
                          <a:ea typeface="Arial" pitchFamily="34" charset="-122"/>
                          <a:cs typeface="Arial" pitchFamily="34" charset="-120"/>
                        </a:rPr>
                        <a:t>[Condition]</a:t>
                      </a:r>
                      <a:endParaRPr lang="en-US" sz="12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[0,000]</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c>
                  <a:txBody>
                    <a:bodyPr/>
                    <a:lstStyle/>
                    <a:p>
                      <a:pPr algn="r" indent="0" marL="0">
                        <a:buNone/>
                      </a:pPr>
                      <a:r>
                        <a:rPr lang="en-US" sz="850" dirty="0">
                          <a:solidFill>
                            <a:srgbClr val="203D32"/>
                          </a:solidFill>
                          <a:latin typeface="Arial" pitchFamily="34" charset="0"/>
                          <a:ea typeface="Arial" pitchFamily="34" charset="-122"/>
                          <a:cs typeface="Arial" pitchFamily="34" charset="-120"/>
                        </a:rPr>
                        <a:t>–</a:t>
                      </a:r>
                      <a:endParaRPr lang="en-US" sz="8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ED9C9"/>
                    </a:solidFill>
                  </a:tcPr>
                </a:tc>
              </a:tr>
              <a:tr h="411480">
                <a:tc>
                  <a:txBody>
                    <a:bodyPr/>
                    <a:lstStyle/>
                    <a:p>
                      <a:pPr algn="r" indent="0" marL="0">
                        <a:buNone/>
                      </a:pP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l" indent="0" marL="0">
                        <a:buNone/>
                      </a:pPr>
                      <a:r>
                        <a:rPr lang="en-US" sz="700" b="1" spc="100" kern="0" dirty="0">
                          <a:solidFill>
                            <a:srgbClr val="5E6B60"/>
                          </a:solidFill>
                          <a:latin typeface="Arial" pitchFamily="34" charset="0"/>
                          <a:ea typeface="Arial" pitchFamily="34" charset="-122"/>
                          <a:cs typeface="Arial" pitchFamily="34" charset="-120"/>
                        </a:rPr>
                        <a:t>TOTAL</a:t>
                      </a:r>
                      <a:endParaRPr lang="en-US" sz="7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r>
                        <a:rPr lang="en-US" sz="1000" b="1"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r>
                        <a:rPr lang="en-US" sz="1000" b="1"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r>
                        <a:rPr lang="en-US" sz="1000" b="1" dirty="0">
                          <a:solidFill>
                            <a:srgbClr val="203D32"/>
                          </a:solidFill>
                          <a:latin typeface="Arial" pitchFamily="34" charset="0"/>
                          <a:ea typeface="Arial" pitchFamily="34" charset="-122"/>
                          <a:cs typeface="Arial" pitchFamily="34" charset="-120"/>
                        </a:rPr>
                        <a:t>[$000,000]</a:t>
                      </a: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endParaRPr lang="en-US" sz="10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r>
            </a:tbl>
          </a:graphicData>
        </a:graphic>
      </p:graphicFrame>
      <p:sp>
        <p:nvSpPr>
          <p:cNvPr id="6" name="Text 3"/>
          <p:cNvSpPr txBox="1"/>
          <p:nvPr/>
        </p:nvSpPr>
        <p:spPr>
          <a:xfrm>
            <a:off x="457200" y="5532120"/>
            <a:ext cx="8229600" cy="41148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[Occupied suites / occupied SF / weighted average annual base rent per occupied SF. State anything the table leaves out, such as percentage rent, escalations, options or guaranties.]</a:t>
            </a:r>
            <a:endParaRPr lang="en-US" sz="800" dirty="0"/>
          </a:p>
        </p:txBody>
      </p:sp>
      <p:sp>
        <p:nvSpPr>
          <p:cNvPr id="7" name="Text 4"/>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RENT ROLL   /   07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07 / LEASE PROFILE</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Lease expirations</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Scheduled expirations from the rent roll. [State whether renewal options are assumed.]</a:t>
            </a:r>
            <a:endParaRPr lang="en-US" sz="10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874520"/>
          <a:ext cx="4572000" cy="914400"/>
        </p:xfrm>
        <a:graphic>
          <a:graphicData uri="http://schemas.openxmlformats.org/drawingml/2006/table">
            <a:tbl>
              <a:tblPr/>
              <a:tblGrid>
                <a:gridCol w="822960"/>
                <a:gridCol w="822960"/>
                <a:gridCol w="868680"/>
                <a:gridCol w="1005840"/>
                <a:gridCol w="1051560"/>
              </a:tblGrid>
              <a:tr h="329184">
                <a:tc>
                  <a:txBody>
                    <a:bodyPr/>
                    <a:lstStyle/>
                    <a:p>
                      <a:pPr algn="l" indent="0" marL="0">
                        <a:buNone/>
                      </a:pPr>
                      <a:r>
                        <a:rPr lang="en-US" sz="650" b="1" spc="50" kern="0" dirty="0">
                          <a:solidFill>
                            <a:srgbClr val="F2EEE4"/>
                          </a:solidFill>
                          <a:latin typeface="Arial" pitchFamily="34" charset="0"/>
                          <a:ea typeface="Arial" pitchFamily="34" charset="-122"/>
                          <a:cs typeface="Arial" pitchFamily="34" charset="-120"/>
                        </a:rPr>
                        <a:t>YEAR</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l" indent="0" marL="0">
                        <a:buNone/>
                      </a:pPr>
                      <a:r>
                        <a:rPr lang="en-US" sz="650" b="1" spc="50" kern="0" dirty="0">
                          <a:solidFill>
                            <a:srgbClr val="F2EEE4"/>
                          </a:solidFill>
                          <a:latin typeface="Arial" pitchFamily="34" charset="0"/>
                          <a:ea typeface="Arial" pitchFamily="34" charset="-122"/>
                          <a:cs typeface="Arial" pitchFamily="34" charset="-120"/>
                        </a:rPr>
                        <a:t>SUITES</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AREA / SF</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 OF OCCUPIED</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ANNUAL RENT</a:t>
                      </a:r>
                      <a:endParaRPr lang="en-US" sz="65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203D32"/>
                    </a:solidFill>
                  </a:tcPr>
                </a:tc>
              </a:tr>
              <a:tr h="384048">
                <a:tc>
                  <a:txBody>
                    <a:bodyPr/>
                    <a:lstStyle/>
                    <a:p>
                      <a:pPr indent="0" marL="0">
                        <a:buNone/>
                      </a:pPr>
                      <a:r>
                        <a:rPr lang="en-US" sz="900" b="1" dirty="0">
                          <a:solidFill>
                            <a:srgbClr val="203D32"/>
                          </a:solidFill>
                          <a:latin typeface="Arial" pitchFamily="34" charset="0"/>
                          <a:ea typeface="Arial" pitchFamily="34" charset="-122"/>
                          <a:cs typeface="Arial" pitchFamily="34" charset="-120"/>
                        </a:rPr>
                        <a:t>[Year 1]</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indent="0" marL="0">
                        <a:buNone/>
                      </a:pPr>
                      <a:r>
                        <a:rPr lang="en-US" sz="900" dirty="0">
                          <a:solidFill>
                            <a:srgbClr val="203D32"/>
                          </a:solidFill>
                          <a:latin typeface="Arial" pitchFamily="34" charset="0"/>
                          <a:ea typeface="Arial" pitchFamily="34" charset="-122"/>
                          <a:cs typeface="Arial" pitchFamily="34" charset="-120"/>
                        </a:rPr>
                        <a:t>[A, B]</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r>
              <a:tr h="384048">
                <a:tc>
                  <a:txBody>
                    <a:bodyPr/>
                    <a:lstStyle/>
                    <a:p>
                      <a:pPr indent="0" marL="0">
                        <a:buNone/>
                      </a:pPr>
                      <a:r>
                        <a:rPr lang="en-US" sz="900" b="1" dirty="0">
                          <a:solidFill>
                            <a:srgbClr val="203D32"/>
                          </a:solidFill>
                          <a:latin typeface="Arial" pitchFamily="34" charset="0"/>
                          <a:ea typeface="Arial" pitchFamily="34" charset="-122"/>
                          <a:cs typeface="Arial" pitchFamily="34" charset="-120"/>
                        </a:rPr>
                        <a:t>[Year 2]</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900" dirty="0">
                          <a:solidFill>
                            <a:srgbClr val="203D32"/>
                          </a:solidFill>
                          <a:latin typeface="Arial" pitchFamily="34" charset="0"/>
                          <a:ea typeface="Arial" pitchFamily="34" charset="-122"/>
                          <a:cs typeface="Arial" pitchFamily="34" charset="-120"/>
                        </a:rPr>
                        <a:t>[A, B]</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r>
              <a:tr h="384048">
                <a:tc>
                  <a:txBody>
                    <a:bodyPr/>
                    <a:lstStyle/>
                    <a:p>
                      <a:pPr indent="0" marL="0">
                        <a:buNone/>
                      </a:pPr>
                      <a:r>
                        <a:rPr lang="en-US" sz="900" b="1" dirty="0">
                          <a:solidFill>
                            <a:srgbClr val="203D32"/>
                          </a:solidFill>
                          <a:latin typeface="Arial" pitchFamily="34" charset="0"/>
                          <a:ea typeface="Arial" pitchFamily="34" charset="-122"/>
                          <a:cs typeface="Arial" pitchFamily="34" charset="-120"/>
                        </a:rPr>
                        <a:t>[Year 3]</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indent="0" marL="0">
                        <a:buNone/>
                      </a:pPr>
                      <a:r>
                        <a:rPr lang="en-US" sz="900" dirty="0">
                          <a:solidFill>
                            <a:srgbClr val="203D32"/>
                          </a:solidFill>
                          <a:latin typeface="Arial" pitchFamily="34" charset="0"/>
                          <a:ea typeface="Arial" pitchFamily="34" charset="-122"/>
                          <a:cs typeface="Arial" pitchFamily="34" charset="-120"/>
                        </a:rPr>
                        <a:t>[A, B]</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r>
              <a:tr h="384048">
                <a:tc>
                  <a:txBody>
                    <a:bodyPr/>
                    <a:lstStyle/>
                    <a:p>
                      <a:pPr indent="0" marL="0">
                        <a:buNone/>
                      </a:pPr>
                      <a:r>
                        <a:rPr lang="en-US" sz="900" b="1" dirty="0">
                          <a:solidFill>
                            <a:srgbClr val="203D32"/>
                          </a:solidFill>
                          <a:latin typeface="Arial" pitchFamily="34" charset="0"/>
                          <a:ea typeface="Arial" pitchFamily="34" charset="-122"/>
                          <a:cs typeface="Arial" pitchFamily="34" charset="-120"/>
                        </a:rPr>
                        <a:t>[Year 4]</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900" dirty="0">
                          <a:solidFill>
                            <a:srgbClr val="203D32"/>
                          </a:solidFill>
                          <a:latin typeface="Arial" pitchFamily="34" charset="0"/>
                          <a:ea typeface="Arial" pitchFamily="34" charset="-122"/>
                          <a:cs typeface="Arial" pitchFamily="34" charset="-120"/>
                        </a:rPr>
                        <a:t>[A, B]</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tcPr>
                </a:tc>
              </a:tr>
              <a:tr h="384048">
                <a:tc>
                  <a:txBody>
                    <a:bodyPr/>
                    <a:lstStyle/>
                    <a:p>
                      <a:pPr indent="0" marL="0">
                        <a:buNone/>
                      </a:pPr>
                      <a:r>
                        <a:rPr lang="en-US" sz="900" b="1" dirty="0">
                          <a:solidFill>
                            <a:srgbClr val="203D32"/>
                          </a:solidFill>
                          <a:latin typeface="Arial" pitchFamily="34" charset="0"/>
                          <a:ea typeface="Arial" pitchFamily="34" charset="-122"/>
                          <a:cs typeface="Arial" pitchFamily="34" charset="-120"/>
                        </a:rPr>
                        <a:t>[Year 5]</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indent="0" marL="0">
                        <a:buNone/>
                      </a:pPr>
                      <a:r>
                        <a:rPr lang="en-US" sz="900" dirty="0">
                          <a:solidFill>
                            <a:srgbClr val="203D32"/>
                          </a:solidFill>
                          <a:latin typeface="Arial" pitchFamily="34" charset="0"/>
                          <a:ea typeface="Arial" pitchFamily="34" charset="-122"/>
                          <a:cs typeface="Arial" pitchFamily="34" charset="-120"/>
                        </a:rPr>
                        <a:t>[A, B]</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0" cap="flat" cmpd="sng" algn="ctr">
                      <a:noFill/>
                    </a:lnT>
                    <a:lnB w="0" cap="flat" cmpd="sng" algn="ctr">
                      <a:noFill/>
                    </a:lnB>
                    <a:solidFill>
                      <a:srgbClr val="E8E9DE"/>
                    </a:solidFill>
                  </a:tcPr>
                </a:tc>
              </a:tr>
              <a:tr h="384048">
                <a:tc>
                  <a:txBody>
                    <a:bodyPr/>
                    <a:lstStyle/>
                    <a:p>
                      <a:pPr indent="0" marL="0">
                        <a:buNone/>
                      </a:pPr>
                      <a:r>
                        <a:rPr lang="en-US" sz="700" b="1" dirty="0">
                          <a:solidFill>
                            <a:srgbClr val="5E6B60"/>
                          </a:solidFill>
                          <a:latin typeface="Arial" pitchFamily="34" charset="0"/>
                          <a:ea typeface="Arial" pitchFamily="34" charset="-122"/>
                          <a:cs typeface="Arial" pitchFamily="34" charset="-120"/>
                        </a:rPr>
                        <a:t>TOTAL</a:t>
                      </a:r>
                      <a:endParaRPr lang="en-US" sz="7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indent="0" marL="0">
                        <a:buNone/>
                      </a:pP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100.0%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c>
                  <a:txBody>
                    <a:bodyPr/>
                    <a:lstStyle/>
                    <a:p>
                      <a:pPr algn="r" indent="0" marL="0">
                        <a:buNone/>
                      </a:pPr>
                      <a:r>
                        <a:rPr lang="en-US" sz="900" b="1"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73152" marR="73152" marT="0" marB="0" anchor="ctr">
                    <a:lnL w="0" cap="flat" cmpd="sng" algn="ctr">
                      <a:noFill/>
                    </a:lnL>
                    <a:lnR w="0" cap="flat" cmpd="sng" algn="ctr">
                      <a:noFill/>
                    </a:lnR>
                    <a:lnT w="12700" cap="flat" cmpd="sng" algn="ctr">
                      <a:solidFill>
                        <a:srgbClr val="203D32"/>
                      </a:solidFill>
                      <a:prstDash val="solid"/>
                      <a:round/>
                      <a:headEnd type="none" w="med" len="med"/>
                      <a:tailEnd type="none" w="med" len="med"/>
                    </a:lnT>
                    <a:lnB w="0" cap="flat" cmpd="sng" algn="ctr">
                      <a:noFill/>
                    </a:lnB>
                  </a:tcPr>
                </a:tc>
              </a:tr>
            </a:tbl>
          </a:graphicData>
        </a:graphic>
      </p:graphicFrame>
      <p:sp>
        <p:nvSpPr>
          <p:cNvPr id="6" name="Shape 3"/>
          <p:cNvSpPr/>
          <p:nvPr/>
        </p:nvSpPr>
        <p:spPr>
          <a:xfrm>
            <a:off x="457200" y="4754880"/>
            <a:ext cx="4572000" cy="777240"/>
          </a:xfrm>
          <a:prstGeom prst="rect">
            <a:avLst/>
          </a:prstGeom>
          <a:solidFill>
            <a:srgbClr val="203D32"/>
          </a:solidFill>
          <a:ln w="12700">
            <a:solidFill>
              <a:srgbClr val="203D32"/>
            </a:solidFill>
            <a:prstDash val="solid"/>
          </a:ln>
        </p:spPr>
      </p:sp>
      <p:sp>
        <p:nvSpPr>
          <p:cNvPr id="7" name="Text 4"/>
          <p:cNvSpPr txBox="1"/>
          <p:nvPr/>
        </p:nvSpPr>
        <p:spPr>
          <a:xfrm>
            <a:off x="621792" y="4846320"/>
            <a:ext cx="1188720" cy="594360"/>
          </a:xfrm>
          <a:prstGeom prst="rect">
            <a:avLst/>
          </a:prstGeom>
          <a:noFill/>
          <a:ln/>
        </p:spPr>
        <p:txBody>
          <a:bodyPr wrap="square" lIns="0" tIns="0" rIns="0" bIns="0" rtlCol="0" anchor="ctr"/>
          <a:lstStyle/>
          <a:p>
            <a:pPr algn="l" indent="0" marL="0">
              <a:buNone/>
            </a:pPr>
            <a:r>
              <a:rPr lang="en-US" sz="2600" dirty="0">
                <a:solidFill>
                  <a:srgbClr val="F2EEE4"/>
                </a:solidFill>
                <a:latin typeface="Georgia" pitchFamily="34" charset="0"/>
                <a:ea typeface="Georgia" pitchFamily="34" charset="-122"/>
                <a:cs typeface="Georgia" pitchFamily="34" charset="-120"/>
              </a:rPr>
              <a:t>[0.0]</a:t>
            </a:r>
            <a:endParaRPr lang="en-US" sz="2600" dirty="0"/>
          </a:p>
        </p:txBody>
      </p:sp>
      <p:sp>
        <p:nvSpPr>
          <p:cNvPr id="8" name="Text 5"/>
          <p:cNvSpPr txBox="1"/>
          <p:nvPr/>
        </p:nvSpPr>
        <p:spPr>
          <a:xfrm>
            <a:off x="1828800" y="4846320"/>
            <a:ext cx="3017520" cy="594360"/>
          </a:xfrm>
          <a:prstGeom prst="rect">
            <a:avLst/>
          </a:prstGeom>
          <a:noFill/>
          <a:ln/>
        </p:spPr>
        <p:txBody>
          <a:bodyPr wrap="square" lIns="0" tIns="0" rIns="0" bIns="0" rtlCol="0" anchor="ctr"/>
          <a:lstStyle/>
          <a:p>
            <a:pPr indent="0" marL="0">
              <a:lnSpc>
                <a:spcPct val="115000"/>
              </a:lnSpc>
              <a:buNone/>
            </a:pPr>
            <a:r>
              <a:rPr lang="en-US" sz="1000" dirty="0">
                <a:solidFill>
                  <a:srgbClr val="F2EEE4"/>
                </a:solidFill>
                <a:latin typeface="Arial" pitchFamily="34" charset="0"/>
                <a:ea typeface="Arial" pitchFamily="34" charset="-122"/>
                <a:cs typeface="Arial" pitchFamily="34" charset="-120"/>
              </a:rPr>
              <a:t>Years of area-weighted lease term remaining as of [Month day, year].</a:t>
            </a:r>
            <a:endParaRPr lang="en-US" sz="1000" dirty="0"/>
          </a:p>
        </p:txBody>
      </p:sp>
      <p:sp>
        <p:nvSpPr>
          <p:cNvPr id="9" name="Text 6"/>
          <p:cNvSpPr txBox="1"/>
          <p:nvPr/>
        </p:nvSpPr>
        <p:spPr>
          <a:xfrm>
            <a:off x="5349240" y="1874520"/>
            <a:ext cx="333756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AREA EXPIRING BY YEAR, SF (EXAMPLE BARS)</a:t>
            </a:r>
            <a:endParaRPr lang="en-US" sz="650" dirty="0"/>
          </a:p>
        </p:txBody>
      </p:sp>
      <p:sp>
        <p:nvSpPr>
          <p:cNvPr id="10" name="Shape 7"/>
          <p:cNvSpPr/>
          <p:nvPr/>
        </p:nvSpPr>
        <p:spPr>
          <a:xfrm>
            <a:off x="5458968" y="4310743"/>
            <a:ext cx="448056" cy="947057"/>
          </a:xfrm>
          <a:prstGeom prst="rect">
            <a:avLst/>
          </a:prstGeom>
          <a:solidFill>
            <a:srgbClr val="637967"/>
          </a:solidFill>
          <a:ln w="12700">
            <a:solidFill>
              <a:srgbClr val="637967"/>
            </a:solidFill>
            <a:prstDash val="solid"/>
          </a:ln>
        </p:spPr>
      </p:sp>
      <p:sp>
        <p:nvSpPr>
          <p:cNvPr id="11" name="Text 8"/>
          <p:cNvSpPr txBox="1"/>
          <p:nvPr/>
        </p:nvSpPr>
        <p:spPr>
          <a:xfrm>
            <a:off x="5349240" y="4072999"/>
            <a:ext cx="667512" cy="201168"/>
          </a:xfrm>
          <a:prstGeom prst="rect">
            <a:avLst/>
          </a:prstGeom>
          <a:noFill/>
          <a:ln/>
        </p:spPr>
        <p:txBody>
          <a:bodyPr wrap="square" lIns="0" tIns="0" rIns="0" bIns="0" rtlCol="0" anchor="b"/>
          <a:lstStyle/>
          <a:p>
            <a:pPr algn="ctr" indent="0" marL="0">
              <a:buNone/>
            </a:pPr>
            <a:r>
              <a:rPr lang="en-US" sz="800" b="1" dirty="0">
                <a:solidFill>
                  <a:srgbClr val="203D32"/>
                </a:solidFill>
                <a:latin typeface="Arial" pitchFamily="34" charset="0"/>
                <a:ea typeface="Arial" pitchFamily="34" charset="-122"/>
                <a:cs typeface="Arial" pitchFamily="34" charset="-120"/>
              </a:rPr>
              <a:t>[0,000]</a:t>
            </a:r>
            <a:endParaRPr lang="en-US" sz="800" dirty="0"/>
          </a:p>
        </p:txBody>
      </p:sp>
      <p:sp>
        <p:nvSpPr>
          <p:cNvPr id="12" name="Text 9"/>
          <p:cNvSpPr txBox="1"/>
          <p:nvPr/>
        </p:nvSpPr>
        <p:spPr>
          <a:xfrm>
            <a:off x="5349240" y="5330952"/>
            <a:ext cx="667512" cy="201168"/>
          </a:xfrm>
          <a:prstGeom prst="rect">
            <a:avLst/>
          </a:prstGeom>
          <a:noFill/>
          <a:ln/>
        </p:spPr>
        <p:txBody>
          <a:bodyPr wrap="square" lIns="0" tIns="0" rIns="0" bIns="0" rtlCol="0" anchor="t"/>
          <a:lstStyle/>
          <a:p>
            <a:pPr algn="ctr" indent="0" marL="0">
              <a:buNone/>
            </a:pPr>
            <a:r>
              <a:rPr lang="en-US" sz="800" dirty="0">
                <a:solidFill>
                  <a:srgbClr val="5E6B60"/>
                </a:solidFill>
                <a:latin typeface="Arial" pitchFamily="34" charset="0"/>
                <a:ea typeface="Arial" pitchFamily="34" charset="-122"/>
                <a:cs typeface="Arial" pitchFamily="34" charset="-120"/>
              </a:rPr>
              <a:t>[Year 1]</a:t>
            </a:r>
            <a:endParaRPr lang="en-US" sz="800" dirty="0"/>
          </a:p>
        </p:txBody>
      </p:sp>
      <p:sp>
        <p:nvSpPr>
          <p:cNvPr id="13" name="Shape 10"/>
          <p:cNvSpPr/>
          <p:nvPr/>
        </p:nvSpPr>
        <p:spPr>
          <a:xfrm>
            <a:off x="6126480" y="2606040"/>
            <a:ext cx="448056" cy="2651760"/>
          </a:xfrm>
          <a:prstGeom prst="rect">
            <a:avLst/>
          </a:prstGeom>
          <a:solidFill>
            <a:srgbClr val="637967"/>
          </a:solidFill>
          <a:ln w="12700">
            <a:solidFill>
              <a:srgbClr val="637967"/>
            </a:solidFill>
            <a:prstDash val="solid"/>
          </a:ln>
        </p:spPr>
      </p:sp>
      <p:sp>
        <p:nvSpPr>
          <p:cNvPr id="14" name="Text 11"/>
          <p:cNvSpPr txBox="1"/>
          <p:nvPr/>
        </p:nvSpPr>
        <p:spPr>
          <a:xfrm>
            <a:off x="6016752" y="2368296"/>
            <a:ext cx="667512" cy="201168"/>
          </a:xfrm>
          <a:prstGeom prst="rect">
            <a:avLst/>
          </a:prstGeom>
          <a:noFill/>
          <a:ln/>
        </p:spPr>
        <p:txBody>
          <a:bodyPr wrap="square" lIns="0" tIns="0" rIns="0" bIns="0" rtlCol="0" anchor="b"/>
          <a:lstStyle/>
          <a:p>
            <a:pPr algn="ctr" indent="0" marL="0">
              <a:buNone/>
            </a:pPr>
            <a:r>
              <a:rPr lang="en-US" sz="800" b="1" dirty="0">
                <a:solidFill>
                  <a:srgbClr val="203D32"/>
                </a:solidFill>
                <a:latin typeface="Arial" pitchFamily="34" charset="0"/>
                <a:ea typeface="Arial" pitchFamily="34" charset="-122"/>
                <a:cs typeface="Arial" pitchFamily="34" charset="-120"/>
              </a:rPr>
              <a:t>[0,000]</a:t>
            </a:r>
            <a:endParaRPr lang="en-US" sz="800" dirty="0"/>
          </a:p>
        </p:txBody>
      </p:sp>
      <p:sp>
        <p:nvSpPr>
          <p:cNvPr id="15" name="Text 12"/>
          <p:cNvSpPr txBox="1"/>
          <p:nvPr/>
        </p:nvSpPr>
        <p:spPr>
          <a:xfrm>
            <a:off x="6016752" y="5330952"/>
            <a:ext cx="667512" cy="201168"/>
          </a:xfrm>
          <a:prstGeom prst="rect">
            <a:avLst/>
          </a:prstGeom>
          <a:noFill/>
          <a:ln/>
        </p:spPr>
        <p:txBody>
          <a:bodyPr wrap="square" lIns="0" tIns="0" rIns="0" bIns="0" rtlCol="0" anchor="t"/>
          <a:lstStyle/>
          <a:p>
            <a:pPr algn="ctr" indent="0" marL="0">
              <a:buNone/>
            </a:pPr>
            <a:r>
              <a:rPr lang="en-US" sz="800" dirty="0">
                <a:solidFill>
                  <a:srgbClr val="5E6B60"/>
                </a:solidFill>
                <a:latin typeface="Arial" pitchFamily="34" charset="0"/>
                <a:ea typeface="Arial" pitchFamily="34" charset="-122"/>
                <a:cs typeface="Arial" pitchFamily="34" charset="-120"/>
              </a:rPr>
              <a:t>[Year 2]</a:t>
            </a:r>
            <a:endParaRPr lang="en-US" sz="800" dirty="0"/>
          </a:p>
        </p:txBody>
      </p:sp>
      <p:sp>
        <p:nvSpPr>
          <p:cNvPr id="16" name="Shape 13"/>
          <p:cNvSpPr/>
          <p:nvPr/>
        </p:nvSpPr>
        <p:spPr>
          <a:xfrm>
            <a:off x="6793992" y="3742509"/>
            <a:ext cx="448056" cy="1515291"/>
          </a:xfrm>
          <a:prstGeom prst="rect">
            <a:avLst/>
          </a:prstGeom>
          <a:solidFill>
            <a:srgbClr val="637967"/>
          </a:solidFill>
          <a:ln w="12700">
            <a:solidFill>
              <a:srgbClr val="637967"/>
            </a:solidFill>
            <a:prstDash val="solid"/>
          </a:ln>
        </p:spPr>
      </p:sp>
      <p:sp>
        <p:nvSpPr>
          <p:cNvPr id="17" name="Text 14"/>
          <p:cNvSpPr txBox="1"/>
          <p:nvPr/>
        </p:nvSpPr>
        <p:spPr>
          <a:xfrm>
            <a:off x="6684264" y="3504765"/>
            <a:ext cx="667512" cy="201168"/>
          </a:xfrm>
          <a:prstGeom prst="rect">
            <a:avLst/>
          </a:prstGeom>
          <a:noFill/>
          <a:ln/>
        </p:spPr>
        <p:txBody>
          <a:bodyPr wrap="square" lIns="0" tIns="0" rIns="0" bIns="0" rtlCol="0" anchor="b"/>
          <a:lstStyle/>
          <a:p>
            <a:pPr algn="ctr" indent="0" marL="0">
              <a:buNone/>
            </a:pPr>
            <a:r>
              <a:rPr lang="en-US" sz="800" b="1" dirty="0">
                <a:solidFill>
                  <a:srgbClr val="203D32"/>
                </a:solidFill>
                <a:latin typeface="Arial" pitchFamily="34" charset="0"/>
                <a:ea typeface="Arial" pitchFamily="34" charset="-122"/>
                <a:cs typeface="Arial" pitchFamily="34" charset="-120"/>
              </a:rPr>
              <a:t>[0,000]</a:t>
            </a:r>
            <a:endParaRPr lang="en-US" sz="800" dirty="0"/>
          </a:p>
        </p:txBody>
      </p:sp>
      <p:sp>
        <p:nvSpPr>
          <p:cNvPr id="18" name="Text 15"/>
          <p:cNvSpPr txBox="1"/>
          <p:nvPr/>
        </p:nvSpPr>
        <p:spPr>
          <a:xfrm>
            <a:off x="6684264" y="5330952"/>
            <a:ext cx="667512" cy="201168"/>
          </a:xfrm>
          <a:prstGeom prst="rect">
            <a:avLst/>
          </a:prstGeom>
          <a:noFill/>
          <a:ln/>
        </p:spPr>
        <p:txBody>
          <a:bodyPr wrap="square" lIns="0" tIns="0" rIns="0" bIns="0" rtlCol="0" anchor="t"/>
          <a:lstStyle/>
          <a:p>
            <a:pPr algn="ctr" indent="0" marL="0">
              <a:buNone/>
            </a:pPr>
            <a:r>
              <a:rPr lang="en-US" sz="800" dirty="0">
                <a:solidFill>
                  <a:srgbClr val="5E6B60"/>
                </a:solidFill>
                <a:latin typeface="Arial" pitchFamily="34" charset="0"/>
                <a:ea typeface="Arial" pitchFamily="34" charset="-122"/>
                <a:cs typeface="Arial" pitchFamily="34" charset="-120"/>
              </a:rPr>
              <a:t>[Year 3]</a:t>
            </a:r>
            <a:endParaRPr lang="en-US" sz="800" dirty="0"/>
          </a:p>
        </p:txBody>
      </p:sp>
      <p:sp>
        <p:nvSpPr>
          <p:cNvPr id="19" name="Shape 16"/>
          <p:cNvSpPr/>
          <p:nvPr/>
        </p:nvSpPr>
        <p:spPr>
          <a:xfrm>
            <a:off x="7461504" y="4121331"/>
            <a:ext cx="448056" cy="1136469"/>
          </a:xfrm>
          <a:prstGeom prst="rect">
            <a:avLst/>
          </a:prstGeom>
          <a:solidFill>
            <a:srgbClr val="637967"/>
          </a:solidFill>
          <a:ln w="12700">
            <a:solidFill>
              <a:srgbClr val="637967"/>
            </a:solidFill>
            <a:prstDash val="solid"/>
          </a:ln>
        </p:spPr>
      </p:sp>
      <p:sp>
        <p:nvSpPr>
          <p:cNvPr id="20" name="Text 17"/>
          <p:cNvSpPr txBox="1"/>
          <p:nvPr/>
        </p:nvSpPr>
        <p:spPr>
          <a:xfrm>
            <a:off x="7351776" y="3883587"/>
            <a:ext cx="667512" cy="201168"/>
          </a:xfrm>
          <a:prstGeom prst="rect">
            <a:avLst/>
          </a:prstGeom>
          <a:noFill/>
          <a:ln/>
        </p:spPr>
        <p:txBody>
          <a:bodyPr wrap="square" lIns="0" tIns="0" rIns="0" bIns="0" rtlCol="0" anchor="b"/>
          <a:lstStyle/>
          <a:p>
            <a:pPr algn="ctr" indent="0" marL="0">
              <a:buNone/>
            </a:pPr>
            <a:r>
              <a:rPr lang="en-US" sz="800" b="1" dirty="0">
                <a:solidFill>
                  <a:srgbClr val="203D32"/>
                </a:solidFill>
                <a:latin typeface="Arial" pitchFamily="34" charset="0"/>
                <a:ea typeface="Arial" pitchFamily="34" charset="-122"/>
                <a:cs typeface="Arial" pitchFamily="34" charset="-120"/>
              </a:rPr>
              <a:t>[0,000]</a:t>
            </a:r>
            <a:endParaRPr lang="en-US" sz="800" dirty="0"/>
          </a:p>
        </p:txBody>
      </p:sp>
      <p:sp>
        <p:nvSpPr>
          <p:cNvPr id="21" name="Text 18"/>
          <p:cNvSpPr txBox="1"/>
          <p:nvPr/>
        </p:nvSpPr>
        <p:spPr>
          <a:xfrm>
            <a:off x="7351776" y="5330952"/>
            <a:ext cx="667512" cy="201168"/>
          </a:xfrm>
          <a:prstGeom prst="rect">
            <a:avLst/>
          </a:prstGeom>
          <a:noFill/>
          <a:ln/>
        </p:spPr>
        <p:txBody>
          <a:bodyPr wrap="square" lIns="0" tIns="0" rIns="0" bIns="0" rtlCol="0" anchor="t"/>
          <a:lstStyle/>
          <a:p>
            <a:pPr algn="ctr" indent="0" marL="0">
              <a:buNone/>
            </a:pPr>
            <a:r>
              <a:rPr lang="en-US" sz="800" dirty="0">
                <a:solidFill>
                  <a:srgbClr val="5E6B60"/>
                </a:solidFill>
                <a:latin typeface="Arial" pitchFamily="34" charset="0"/>
                <a:ea typeface="Arial" pitchFamily="34" charset="-122"/>
                <a:cs typeface="Arial" pitchFamily="34" charset="-120"/>
              </a:rPr>
              <a:t>[Year 4]</a:t>
            </a:r>
            <a:endParaRPr lang="en-US" sz="800" dirty="0"/>
          </a:p>
        </p:txBody>
      </p:sp>
      <p:sp>
        <p:nvSpPr>
          <p:cNvPr id="22" name="Shape 19"/>
          <p:cNvSpPr/>
          <p:nvPr/>
        </p:nvSpPr>
        <p:spPr>
          <a:xfrm>
            <a:off x="8129016" y="4689566"/>
            <a:ext cx="448056" cy="568234"/>
          </a:xfrm>
          <a:prstGeom prst="rect">
            <a:avLst/>
          </a:prstGeom>
          <a:solidFill>
            <a:srgbClr val="637967"/>
          </a:solidFill>
          <a:ln w="12700">
            <a:solidFill>
              <a:srgbClr val="637967"/>
            </a:solidFill>
            <a:prstDash val="solid"/>
          </a:ln>
        </p:spPr>
      </p:sp>
      <p:sp>
        <p:nvSpPr>
          <p:cNvPr id="23" name="Text 20"/>
          <p:cNvSpPr txBox="1"/>
          <p:nvPr/>
        </p:nvSpPr>
        <p:spPr>
          <a:xfrm>
            <a:off x="8019288" y="4451822"/>
            <a:ext cx="667512" cy="201168"/>
          </a:xfrm>
          <a:prstGeom prst="rect">
            <a:avLst/>
          </a:prstGeom>
          <a:noFill/>
          <a:ln/>
        </p:spPr>
        <p:txBody>
          <a:bodyPr wrap="square" lIns="0" tIns="0" rIns="0" bIns="0" rtlCol="0" anchor="b"/>
          <a:lstStyle/>
          <a:p>
            <a:pPr algn="ctr" indent="0" marL="0">
              <a:buNone/>
            </a:pPr>
            <a:r>
              <a:rPr lang="en-US" sz="800" b="1" dirty="0">
                <a:solidFill>
                  <a:srgbClr val="203D32"/>
                </a:solidFill>
                <a:latin typeface="Arial" pitchFamily="34" charset="0"/>
                <a:ea typeface="Arial" pitchFamily="34" charset="-122"/>
                <a:cs typeface="Arial" pitchFamily="34" charset="-120"/>
              </a:rPr>
              <a:t>[0,000]</a:t>
            </a:r>
            <a:endParaRPr lang="en-US" sz="800" dirty="0"/>
          </a:p>
        </p:txBody>
      </p:sp>
      <p:sp>
        <p:nvSpPr>
          <p:cNvPr id="24" name="Text 21"/>
          <p:cNvSpPr txBox="1"/>
          <p:nvPr/>
        </p:nvSpPr>
        <p:spPr>
          <a:xfrm>
            <a:off x="8019288" y="5330952"/>
            <a:ext cx="667512" cy="201168"/>
          </a:xfrm>
          <a:prstGeom prst="rect">
            <a:avLst/>
          </a:prstGeom>
          <a:noFill/>
          <a:ln/>
        </p:spPr>
        <p:txBody>
          <a:bodyPr wrap="square" lIns="0" tIns="0" rIns="0" bIns="0" rtlCol="0" anchor="t"/>
          <a:lstStyle/>
          <a:p>
            <a:pPr algn="ctr" indent="0" marL="0">
              <a:buNone/>
            </a:pPr>
            <a:r>
              <a:rPr lang="en-US" sz="800" dirty="0">
                <a:solidFill>
                  <a:srgbClr val="5E6B60"/>
                </a:solidFill>
                <a:latin typeface="Arial" pitchFamily="34" charset="0"/>
                <a:ea typeface="Arial" pitchFamily="34" charset="-122"/>
                <a:cs typeface="Arial" pitchFamily="34" charset="-120"/>
              </a:rPr>
              <a:t>[Year 5]</a:t>
            </a:r>
            <a:endParaRPr lang="en-US" sz="800" dirty="0"/>
          </a:p>
        </p:txBody>
      </p:sp>
      <p:sp>
        <p:nvSpPr>
          <p:cNvPr id="25" name="Shape 22"/>
          <p:cNvSpPr/>
          <p:nvPr/>
        </p:nvSpPr>
        <p:spPr>
          <a:xfrm>
            <a:off x="5349240" y="5257800"/>
            <a:ext cx="3337560" cy="0"/>
          </a:xfrm>
          <a:prstGeom prst="line">
            <a:avLst/>
          </a:prstGeom>
          <a:noFill/>
          <a:ln w="7620">
            <a:solidFill>
              <a:srgbClr val="9DA696"/>
            </a:solidFill>
            <a:prstDash val="solid"/>
          </a:ln>
        </p:spPr>
      </p:sp>
      <p:sp>
        <p:nvSpPr>
          <p:cNvPr id="26" name="Text 23"/>
          <p:cNvSpPr txBox="1"/>
          <p:nvPr/>
        </p:nvSpPr>
        <p:spPr>
          <a:xfrm>
            <a:off x="457200" y="5760720"/>
            <a:ext cx="8229600" cy="27432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[Expiration shares use occupied SF; state whether vacant space is excluded.]</a:t>
            </a:r>
            <a:endParaRPr lang="en-US" sz="800" dirty="0"/>
          </a:p>
        </p:txBody>
      </p:sp>
      <p:sp>
        <p:nvSpPr>
          <p:cNvPr id="27" name="Text 24"/>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LEASE EXPIRATIONS   /   08</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08 / INCOME &amp; EXPENSES</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Operating statement</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[Annualized in place / trailing 12 months / budget] / USD / As of [Month day, year]</a:t>
            </a:r>
            <a:endParaRPr lang="en-US" sz="1000" dirty="0"/>
          </a:p>
        </p:txBody>
      </p:sp>
      <p:sp>
        <p:nvSpPr>
          <p:cNvPr id="5" name="Text 3"/>
          <p:cNvSpPr txBox="1"/>
          <p:nvPr/>
        </p:nvSpPr>
        <p:spPr>
          <a:xfrm>
            <a:off x="457200" y="1828800"/>
            <a:ext cx="45720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REVENUE &amp; NET OPERATING INCOME</a:t>
            </a:r>
            <a:endParaRPr lang="en-US" sz="65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2084832"/>
          <a:ext cx="4572000" cy="914400"/>
        </p:xfrm>
        <a:graphic>
          <a:graphicData uri="http://schemas.openxmlformats.org/drawingml/2006/table">
            <a:tbl>
              <a:tblPr/>
              <a:tblGrid>
                <a:gridCol w="3017520"/>
                <a:gridCol w="1554480"/>
              </a:tblGrid>
              <a:tr h="384048">
                <a:tc>
                  <a:txBody>
                    <a:bodyPr/>
                    <a:lstStyle/>
                    <a:p>
                      <a:pPr indent="0" marL="0">
                        <a:buNone/>
                      </a:pPr>
                      <a:r>
                        <a:rPr lang="en-US" sz="950" dirty="0">
                          <a:solidFill>
                            <a:srgbClr val="203D32"/>
                          </a:solidFill>
                          <a:latin typeface="Arial" pitchFamily="34" charset="0"/>
                          <a:ea typeface="Arial" pitchFamily="34" charset="-122"/>
                          <a:cs typeface="Arial" pitchFamily="34" charset="-120"/>
                        </a:rPr>
                        <a:t>Scheduled base rent</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50" dirty="0">
                          <a:solidFill>
                            <a:srgbClr val="203D32"/>
                          </a:solidFill>
                          <a:latin typeface="Arial" pitchFamily="34" charset="0"/>
                          <a:ea typeface="Arial" pitchFamily="34" charset="-122"/>
                          <a:cs typeface="Arial" pitchFamily="34" charset="-120"/>
                        </a:rPr>
                        <a:t>[$000,000]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84048">
                <a:tc>
                  <a:txBody>
                    <a:bodyPr/>
                    <a:lstStyle/>
                    <a:p>
                      <a:pPr indent="0" marL="0">
                        <a:buNone/>
                      </a:pPr>
                      <a:r>
                        <a:rPr lang="en-US" sz="950" dirty="0">
                          <a:solidFill>
                            <a:srgbClr val="203D32"/>
                          </a:solidFill>
                          <a:latin typeface="Arial" pitchFamily="34" charset="0"/>
                          <a:ea typeface="Arial" pitchFamily="34" charset="-122"/>
                          <a:cs typeface="Arial" pitchFamily="34" charset="-120"/>
                        </a:rPr>
                        <a:t>Expense reimbursements</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50" dirty="0">
                          <a:solidFill>
                            <a:srgbClr val="203D32"/>
                          </a:solidFill>
                          <a:latin typeface="Arial" pitchFamily="34" charset="0"/>
                          <a:ea typeface="Arial" pitchFamily="34" charset="-122"/>
                          <a:cs typeface="Arial" pitchFamily="34" charset="-120"/>
                        </a:rPr>
                        <a:t>[$00,000]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84048">
                <a:tc>
                  <a:txBody>
                    <a:bodyPr/>
                    <a:lstStyle/>
                    <a:p>
                      <a:pPr indent="0" marL="0">
                        <a:buNone/>
                      </a:pPr>
                      <a:r>
                        <a:rPr lang="en-US" sz="950" dirty="0">
                          <a:solidFill>
                            <a:srgbClr val="203D32"/>
                          </a:solidFill>
                          <a:latin typeface="Arial" pitchFamily="34" charset="0"/>
                          <a:ea typeface="Arial" pitchFamily="34" charset="-122"/>
                          <a:cs typeface="Arial" pitchFamily="34" charset="-120"/>
                        </a:rPr>
                        <a:t>Other property income</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50" dirty="0">
                          <a:solidFill>
                            <a:srgbClr val="203D32"/>
                          </a:solidFill>
                          <a:latin typeface="Arial" pitchFamily="34" charset="0"/>
                          <a:ea typeface="Arial" pitchFamily="34" charset="-122"/>
                          <a:cs typeface="Arial" pitchFamily="34" charset="-120"/>
                        </a:rPr>
                        <a:t>[$0,000]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84048">
                <a:tc>
                  <a:txBody>
                    <a:bodyPr/>
                    <a:lstStyle/>
                    <a:p>
                      <a:pPr indent="0" marL="0">
                        <a:buNone/>
                      </a:pPr>
                      <a:r>
                        <a:rPr lang="en-US" sz="950" b="1" dirty="0">
                          <a:solidFill>
                            <a:srgbClr val="203D32"/>
                          </a:solidFill>
                          <a:latin typeface="Arial" pitchFamily="34" charset="0"/>
                          <a:ea typeface="Arial" pitchFamily="34" charset="-122"/>
                          <a:cs typeface="Arial" pitchFamily="34" charset="-120"/>
                        </a:rPr>
                        <a:t>Gross scheduled income</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E4E7DA"/>
                    </a:solidFill>
                  </a:tcPr>
                </a:tc>
                <a:tc>
                  <a:txBody>
                    <a:bodyPr/>
                    <a:lstStyle/>
                    <a:p>
                      <a:pPr algn="r" indent="0" marL="0">
                        <a:buNone/>
                      </a:pPr>
                      <a:r>
                        <a:rPr lang="en-US" sz="1050" b="1" dirty="0">
                          <a:solidFill>
                            <a:srgbClr val="203D32"/>
                          </a:solidFill>
                          <a:latin typeface="Arial" pitchFamily="34" charset="0"/>
                          <a:ea typeface="Arial" pitchFamily="34" charset="-122"/>
                          <a:cs typeface="Arial" pitchFamily="34" charset="-120"/>
                        </a:rPr>
                        <a:t>[$000,000]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E4E7DA"/>
                    </a:solidFill>
                  </a:tcPr>
                </a:tc>
              </a:tr>
              <a:tr h="384048">
                <a:tc>
                  <a:txBody>
                    <a:bodyPr/>
                    <a:lstStyle/>
                    <a:p>
                      <a:pPr indent="0" marL="0">
                        <a:buNone/>
                      </a:pPr>
                      <a:r>
                        <a:rPr lang="en-US" sz="950" dirty="0">
                          <a:solidFill>
                            <a:srgbClr val="203D32"/>
                          </a:solidFill>
                          <a:latin typeface="Arial" pitchFamily="34" charset="0"/>
                          <a:ea typeface="Arial" pitchFamily="34" charset="-122"/>
                          <a:cs typeface="Arial" pitchFamily="34" charset="-120"/>
                        </a:rPr>
                        <a:t>Collection allowance / [0]% of base rent</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50" dirty="0">
                          <a:solidFill>
                            <a:srgbClr val="203D32"/>
                          </a:solidFill>
                          <a:latin typeface="Arial" pitchFamily="34" charset="0"/>
                          <a:ea typeface="Arial" pitchFamily="34" charset="-122"/>
                          <a:cs typeface="Arial" pitchFamily="34" charset="-120"/>
                        </a:rPr>
                        <a:t>[-$00,000]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84048">
                <a:tc>
                  <a:txBody>
                    <a:bodyPr/>
                    <a:lstStyle/>
                    <a:p>
                      <a:pPr indent="0" marL="0">
                        <a:buNone/>
                      </a:pPr>
                      <a:r>
                        <a:rPr lang="en-US" sz="950" b="1" dirty="0">
                          <a:solidFill>
                            <a:srgbClr val="203D32"/>
                          </a:solidFill>
                          <a:latin typeface="Arial" pitchFamily="34" charset="0"/>
                          <a:ea typeface="Arial" pitchFamily="34" charset="-122"/>
                          <a:cs typeface="Arial" pitchFamily="34" charset="-120"/>
                        </a:rPr>
                        <a:t>Effective gross income</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E4E7DA"/>
                    </a:solidFill>
                  </a:tcPr>
                </a:tc>
                <a:tc>
                  <a:txBody>
                    <a:bodyPr/>
                    <a:lstStyle/>
                    <a:p>
                      <a:pPr algn="r" indent="0" marL="0">
                        <a:buNone/>
                      </a:pPr>
                      <a:r>
                        <a:rPr lang="en-US" sz="1050" b="1" dirty="0">
                          <a:solidFill>
                            <a:srgbClr val="203D32"/>
                          </a:solidFill>
                          <a:latin typeface="Arial" pitchFamily="34" charset="0"/>
                          <a:ea typeface="Arial" pitchFamily="34" charset="-122"/>
                          <a:cs typeface="Arial" pitchFamily="34" charset="-120"/>
                        </a:rPr>
                        <a:t>[$000,000]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E4E7DA"/>
                    </a:solidFill>
                  </a:tcPr>
                </a:tc>
              </a:tr>
              <a:tr h="384048">
                <a:tc>
                  <a:txBody>
                    <a:bodyPr/>
                    <a:lstStyle/>
                    <a:p>
                      <a:pPr indent="0" marL="0">
                        <a:buNone/>
                      </a:pPr>
                      <a:r>
                        <a:rPr lang="en-US" sz="950" dirty="0">
                          <a:solidFill>
                            <a:srgbClr val="203D32"/>
                          </a:solidFill>
                          <a:latin typeface="Arial" pitchFamily="34" charset="0"/>
                          <a:ea typeface="Arial" pitchFamily="34" charset="-122"/>
                          <a:cs typeface="Arial" pitchFamily="34" charset="-120"/>
                        </a:rPr>
                        <a:t>Operating expenses</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50" dirty="0">
                          <a:solidFill>
                            <a:srgbClr val="203D32"/>
                          </a:solidFill>
                          <a:latin typeface="Arial" pitchFamily="34" charset="0"/>
                          <a:ea typeface="Arial" pitchFamily="34" charset="-122"/>
                          <a:cs typeface="Arial" pitchFamily="34" charset="-120"/>
                        </a:rPr>
                        <a:t>[-$000,000]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84048">
                <a:tc>
                  <a:txBody>
                    <a:bodyPr/>
                    <a:lstStyle/>
                    <a:p>
                      <a:pPr indent="0" marL="0">
                        <a:buNone/>
                      </a:pPr>
                      <a:r>
                        <a:rPr lang="en-US" sz="950" b="1" dirty="0">
                          <a:solidFill>
                            <a:srgbClr val="F2EEE4"/>
                          </a:solidFill>
                          <a:latin typeface="Arial" pitchFamily="34" charset="0"/>
                          <a:ea typeface="Arial" pitchFamily="34" charset="-122"/>
                          <a:cs typeface="Arial" pitchFamily="34" charset="-120"/>
                        </a:rPr>
                        <a:t>Net operating income</a:t>
                      </a:r>
                      <a:endParaRPr lang="en-US" sz="9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203D32"/>
                    </a:solidFill>
                  </a:tcPr>
                </a:tc>
                <a:tc>
                  <a:txBody>
                    <a:bodyPr/>
                    <a:lstStyle/>
                    <a:p>
                      <a:pPr algn="r" indent="0" marL="0">
                        <a:buNone/>
                      </a:pPr>
                      <a:r>
                        <a:rPr lang="en-US" sz="1050" b="1" dirty="0">
                          <a:solidFill>
                            <a:srgbClr val="F2EEE4"/>
                          </a:solidFill>
                          <a:latin typeface="Arial" pitchFamily="34" charset="0"/>
                          <a:ea typeface="Arial" pitchFamily="34" charset="-122"/>
                          <a:cs typeface="Arial" pitchFamily="34" charset="-120"/>
                        </a:rPr>
                        <a:t>[$000,000]</a:t>
                      </a:r>
                      <a:endParaRPr lang="en-US" sz="10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203D32"/>
                    </a:solidFill>
                  </a:tcPr>
                </a:tc>
              </a:tr>
            </a:tbl>
          </a:graphicData>
        </a:graphic>
      </p:graphicFrame>
      <p:sp>
        <p:nvSpPr>
          <p:cNvPr id="7" name="Text 4"/>
          <p:cNvSpPr txBox="1"/>
          <p:nvPr/>
        </p:nvSpPr>
        <p:spPr>
          <a:xfrm>
            <a:off x="5394960" y="1828800"/>
            <a:ext cx="329184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ANNUAL OPERATING EXPENSES</a:t>
            </a:r>
            <a:endParaRPr lang="en-US" sz="650" dirty="0"/>
          </a:p>
        </p:txBody>
      </p:sp>
      <p:graphicFrame>
        <p:nvGraphicFramePr>
          <p:cNvPr id="19" name="Table 1"/>
          <p:cNvGraphicFramePr>
            <a:graphicFrameLocks noGrp="1"/>
          </p:cNvGraphicFramePr>
          <p:nvPr>
            <p:extLst>
              <p:ext uri="{D42A27DB-BD31-4B8C-83A1-F6EECF244321}">
                <p14:modId xmlns:p14="http://schemas.microsoft.com/office/powerpoint/2010/main" val="1579011935"/>
              </p:ext>
            </p:extLst>
          </p:nvPr>
        </p:nvGraphicFramePr>
        <p:xfrm>
          <a:off x="5394960" y="2084832"/>
          <a:ext cx="3291840" cy="914400"/>
        </p:xfrm>
        <a:graphic>
          <a:graphicData uri="http://schemas.openxmlformats.org/drawingml/2006/table">
            <a:tbl>
              <a:tblPr/>
              <a:tblGrid>
                <a:gridCol w="2103120"/>
                <a:gridCol w="1188720"/>
              </a:tblGrid>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Property taxes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Property insurance</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Repairs &amp; maintenance</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Common-area utilities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Management</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Administration</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38328">
                <a:tc>
                  <a:txBody>
                    <a:bodyPr/>
                    <a:lstStyle/>
                    <a:p>
                      <a:pPr indent="0" marL="0">
                        <a:buNone/>
                      </a:pPr>
                      <a:r>
                        <a:rPr lang="en-US" sz="900" dirty="0">
                          <a:solidFill>
                            <a:srgbClr val="5E6B60"/>
                          </a:solidFill>
                          <a:latin typeface="Arial" pitchFamily="34" charset="0"/>
                          <a:ea typeface="Arial" pitchFamily="34" charset="-122"/>
                          <a:cs typeface="Arial" pitchFamily="34" charset="-120"/>
                        </a:rPr>
                        <a:t>[Other category]</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bl>
          </a:graphicData>
        </a:graphic>
      </p:graphicFrame>
      <p:sp>
        <p:nvSpPr>
          <p:cNvPr id="9" name="Shape 5"/>
          <p:cNvSpPr/>
          <p:nvPr/>
        </p:nvSpPr>
        <p:spPr>
          <a:xfrm>
            <a:off x="5394960" y="4526280"/>
            <a:ext cx="3291840" cy="777240"/>
          </a:xfrm>
          <a:prstGeom prst="rect">
            <a:avLst/>
          </a:prstGeom>
          <a:solidFill>
            <a:srgbClr val="E4E7DA"/>
          </a:solidFill>
          <a:ln w="12700">
            <a:solidFill>
              <a:srgbClr val="E4E7DA"/>
            </a:solidFill>
            <a:prstDash val="solid"/>
          </a:ln>
        </p:spPr>
      </p:sp>
      <p:sp>
        <p:nvSpPr>
          <p:cNvPr id="10" name="Text 6"/>
          <p:cNvSpPr txBox="1"/>
          <p:nvPr/>
        </p:nvSpPr>
        <p:spPr>
          <a:xfrm>
            <a:off x="5532120" y="4572000"/>
            <a:ext cx="3017520" cy="411480"/>
          </a:xfrm>
          <a:prstGeom prst="rect">
            <a:avLst/>
          </a:prstGeom>
          <a:noFill/>
          <a:ln/>
        </p:spPr>
        <p:txBody>
          <a:bodyPr wrap="square" lIns="0" tIns="0" rIns="0" bIns="0" rtlCol="0" anchor="ctr"/>
          <a:lstStyle/>
          <a:p>
            <a:pPr algn="l" indent="0" marL="0">
              <a:buNone/>
            </a:pPr>
            <a:r>
              <a:rPr lang="en-US" sz="1800" dirty="0">
                <a:solidFill>
                  <a:srgbClr val="203D32"/>
                </a:solidFill>
                <a:latin typeface="Georgia" pitchFamily="34" charset="0"/>
                <a:ea typeface="Georgia" pitchFamily="34" charset="-122"/>
                <a:cs typeface="Georgia" pitchFamily="34" charset="-120"/>
              </a:rPr>
              <a:t>[$000,000]</a:t>
            </a:r>
            <a:endParaRPr lang="en-US" sz="1800" dirty="0"/>
          </a:p>
        </p:txBody>
      </p:sp>
      <p:sp>
        <p:nvSpPr>
          <p:cNvPr id="11" name="Text 7"/>
          <p:cNvSpPr txBox="1"/>
          <p:nvPr/>
        </p:nvSpPr>
        <p:spPr>
          <a:xfrm>
            <a:off x="5532120" y="5001768"/>
            <a:ext cx="3017520" cy="182880"/>
          </a:xfrm>
          <a:prstGeom prst="rect">
            <a:avLst/>
          </a:prstGeom>
          <a:noFill/>
          <a:ln/>
        </p:spPr>
        <p:txBody>
          <a:bodyPr wrap="square" lIns="0" tIns="0" rIns="0" bIns="0" rtlCol="0" anchor="ctr"/>
          <a:lstStyle/>
          <a:p>
            <a:pPr algn="l" indent="0" marL="0">
              <a:buNone/>
            </a:pPr>
            <a:r>
              <a:rPr lang="en-US" sz="600" b="1" spc="120" kern="0" dirty="0">
                <a:solidFill>
                  <a:srgbClr val="203D32"/>
                </a:solidFill>
                <a:latin typeface="Arial" pitchFamily="34" charset="0"/>
                <a:ea typeface="Arial" pitchFamily="34" charset="-122"/>
                <a:cs typeface="Arial" pitchFamily="34" charset="-120"/>
              </a:rPr>
              <a:t>TOTAL OPERATING EXPENSES / [$0.00] PER RENTABLE SF</a:t>
            </a:r>
            <a:endParaRPr lang="en-US" sz="600" dirty="0"/>
          </a:p>
        </p:txBody>
      </p:sp>
      <p:sp>
        <p:nvSpPr>
          <p:cNvPr id="12" name="Text 8"/>
          <p:cNvSpPr txBox="1"/>
          <p:nvPr/>
        </p:nvSpPr>
        <p:spPr>
          <a:xfrm>
            <a:off x="457200" y="5532120"/>
            <a:ext cx="8229600" cy="41148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NOI excludes debt service, depreciation, capital expenditure, tenant improvements and leasing commissions. [State whether the figures are historical, in place or projected, and who prepared them.]</a:t>
            </a:r>
            <a:endParaRPr lang="en-US" sz="800" dirty="0"/>
          </a:p>
        </p:txBody>
      </p:sp>
      <p:sp>
        <p:nvSpPr>
          <p:cNvPr id="13" name="Text 9"/>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OPERATING STATEMENT   /   09</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09 / PRICING ANALYSIS</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Pricing and assumptions</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The table holds in-place NOI constant at [$000,000].</a:t>
            </a:r>
            <a:endParaRPr lang="en-US" sz="10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874520"/>
          <a:ext cx="4572000" cy="914400"/>
        </p:xfrm>
        <a:graphic>
          <a:graphicData uri="http://schemas.openxmlformats.org/drawingml/2006/table">
            <a:tbl>
              <a:tblPr/>
              <a:tblGrid>
                <a:gridCol w="1828800"/>
                <a:gridCol w="1280160"/>
                <a:gridCol w="1463040"/>
              </a:tblGrid>
              <a:tr h="329184">
                <a:tc>
                  <a:txBody>
                    <a:bodyPr/>
                    <a:lstStyle/>
                    <a:p>
                      <a:pPr algn="l" indent="0" marL="0">
                        <a:buNone/>
                      </a:pPr>
                      <a:r>
                        <a:rPr lang="en-US" sz="650" b="1" spc="50" kern="0" dirty="0">
                          <a:solidFill>
                            <a:srgbClr val="F2EEE4"/>
                          </a:solidFill>
                          <a:latin typeface="Arial" pitchFamily="34" charset="0"/>
                          <a:ea typeface="Arial" pitchFamily="34" charset="-122"/>
                          <a:cs typeface="Arial" pitchFamily="34" charset="-120"/>
                        </a:rPr>
                        <a:t>PRICE</a:t>
                      </a:r>
                      <a:endParaRPr lang="en-US" sz="6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PRICE / SF</a:t>
                      </a:r>
                      <a:endParaRPr lang="en-US" sz="6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203D32"/>
                    </a:solidFill>
                  </a:tcPr>
                </a:tc>
                <a:tc>
                  <a:txBody>
                    <a:bodyPr/>
                    <a:lstStyle/>
                    <a:p>
                      <a:pPr algn="r" indent="0" marL="0">
                        <a:buNone/>
                      </a:pPr>
                      <a:r>
                        <a:rPr lang="en-US" sz="650" b="1" spc="50" kern="0" dirty="0">
                          <a:solidFill>
                            <a:srgbClr val="F2EEE4"/>
                          </a:solidFill>
                          <a:latin typeface="Arial" pitchFamily="34" charset="0"/>
                          <a:ea typeface="Arial" pitchFamily="34" charset="-122"/>
                          <a:cs typeface="Arial" pitchFamily="34" charset="-120"/>
                        </a:rPr>
                        <a:t>IN-PLACE CAP RATE</a:t>
                      </a:r>
                      <a:endParaRPr lang="en-US" sz="65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203D32"/>
                    </a:solidFill>
                  </a:tcPr>
                </a:tc>
              </a:tr>
              <a:tr h="457200">
                <a:tc>
                  <a:txBody>
                    <a:bodyPr/>
                    <a:lstStyle/>
                    <a:p>
                      <a:pPr indent="0" marL="0">
                        <a:buNone/>
                      </a:pPr>
                      <a:r>
                        <a:rPr lang="en-US" sz="1100" dirty="0">
                          <a:solidFill>
                            <a:srgbClr val="203D32"/>
                          </a:solidFill>
                          <a:latin typeface="Arial" pitchFamily="34" charset="0"/>
                          <a:ea typeface="Arial" pitchFamily="34" charset="-122"/>
                          <a:cs typeface="Arial" pitchFamily="34" charset="-120"/>
                        </a:rPr>
                        <a:t>[$0,000,000]</a:t>
                      </a:r>
                      <a:endParaRPr lang="en-US" sz="11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00"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300" dirty="0">
                          <a:solidFill>
                            <a:srgbClr val="203D32"/>
                          </a:solidFill>
                          <a:latin typeface="Georgia" pitchFamily="34" charset="0"/>
                          <a:ea typeface="Georgia" pitchFamily="34" charset="-122"/>
                          <a:cs typeface="Georgia" pitchFamily="34" charset="-120"/>
                        </a:rPr>
                        <a:t>[0.00%]</a:t>
                      </a:r>
                      <a:endParaRPr lang="en-US" sz="1300" dirty="0">
                        <a:latin typeface="Georgia" charset="0"/>
                        <a:ea typeface="Georgia" charset="0"/>
                        <a:cs typeface="Georgia"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57200">
                <a:tc>
                  <a:txBody>
                    <a:bodyPr/>
                    <a:lstStyle/>
                    <a:p>
                      <a:pPr indent="0" marL="0">
                        <a:buNone/>
                      </a:pPr>
                      <a:r>
                        <a:rPr lang="en-US" sz="1100" dirty="0">
                          <a:solidFill>
                            <a:srgbClr val="203D32"/>
                          </a:solidFill>
                          <a:latin typeface="Arial" pitchFamily="34" charset="0"/>
                          <a:ea typeface="Arial" pitchFamily="34" charset="-122"/>
                          <a:cs typeface="Arial" pitchFamily="34" charset="-120"/>
                        </a:rPr>
                        <a:t>[$0,000,000]</a:t>
                      </a:r>
                      <a:endParaRPr lang="en-US" sz="11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00"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300" dirty="0">
                          <a:solidFill>
                            <a:srgbClr val="203D32"/>
                          </a:solidFill>
                          <a:latin typeface="Georgia" pitchFamily="34" charset="0"/>
                          <a:ea typeface="Georgia" pitchFamily="34" charset="-122"/>
                          <a:cs typeface="Georgia" pitchFamily="34" charset="-120"/>
                        </a:rPr>
                        <a:t>[0.00%]</a:t>
                      </a:r>
                      <a:endParaRPr lang="en-US" sz="1300" dirty="0">
                        <a:latin typeface="Georgia" charset="0"/>
                        <a:ea typeface="Georgia" charset="0"/>
                        <a:cs typeface="Georgia"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57200">
                <a:tc>
                  <a:txBody>
                    <a:bodyPr/>
                    <a:lstStyle/>
                    <a:p>
                      <a:pPr indent="0" marL="0">
                        <a:buNone/>
                      </a:pPr>
                      <a:r>
                        <a:rPr lang="en-US" sz="1100" b="1" dirty="0">
                          <a:solidFill>
                            <a:srgbClr val="203D32"/>
                          </a:solidFill>
                          <a:latin typeface="Arial" pitchFamily="34" charset="0"/>
                          <a:ea typeface="Arial" pitchFamily="34" charset="-122"/>
                          <a:cs typeface="Arial" pitchFamily="34" charset="-120"/>
                        </a:rPr>
                        <a:t>[Asking price]</a:t>
                      </a:r>
                      <a:endParaRPr lang="en-US" sz="11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DFE7A9"/>
                    </a:solidFill>
                  </a:tcPr>
                </a:tc>
                <a:tc>
                  <a:txBody>
                    <a:bodyPr/>
                    <a:lstStyle/>
                    <a:p>
                      <a:pPr algn="r" indent="0" marL="0">
                        <a:buNone/>
                      </a:pPr>
                      <a:r>
                        <a:rPr lang="en-US" sz="1000"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DFE7A9"/>
                    </a:solidFill>
                  </a:tcPr>
                </a:tc>
                <a:tc>
                  <a:txBody>
                    <a:bodyPr/>
                    <a:lstStyle/>
                    <a:p>
                      <a:pPr algn="r" indent="0" marL="0">
                        <a:buNone/>
                      </a:pPr>
                      <a:r>
                        <a:rPr lang="en-US" sz="1300" dirty="0">
                          <a:solidFill>
                            <a:srgbClr val="203D32"/>
                          </a:solidFill>
                          <a:latin typeface="Georgia" pitchFamily="34" charset="0"/>
                          <a:ea typeface="Georgia" pitchFamily="34" charset="-122"/>
                          <a:cs typeface="Georgia" pitchFamily="34" charset="-120"/>
                        </a:rPr>
                        <a:t>[0.00%]</a:t>
                      </a:r>
                      <a:endParaRPr lang="en-US" sz="1300" dirty="0">
                        <a:latin typeface="Georgia" charset="0"/>
                        <a:ea typeface="Georgia" charset="0"/>
                        <a:cs typeface="Georgia"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solidFill>
                      <a:srgbClr val="DFE7A9"/>
                    </a:solidFill>
                  </a:tcPr>
                </a:tc>
              </a:tr>
              <a:tr h="457200">
                <a:tc>
                  <a:txBody>
                    <a:bodyPr/>
                    <a:lstStyle/>
                    <a:p>
                      <a:pPr indent="0" marL="0">
                        <a:buNone/>
                      </a:pPr>
                      <a:r>
                        <a:rPr lang="en-US" sz="1100" dirty="0">
                          <a:solidFill>
                            <a:srgbClr val="203D32"/>
                          </a:solidFill>
                          <a:latin typeface="Arial" pitchFamily="34" charset="0"/>
                          <a:ea typeface="Arial" pitchFamily="34" charset="-122"/>
                          <a:cs typeface="Arial" pitchFamily="34" charset="-120"/>
                        </a:rPr>
                        <a:t>[$0,000,000]</a:t>
                      </a:r>
                      <a:endParaRPr lang="en-US" sz="11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00"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300" dirty="0">
                          <a:solidFill>
                            <a:srgbClr val="203D32"/>
                          </a:solidFill>
                          <a:latin typeface="Georgia" pitchFamily="34" charset="0"/>
                          <a:ea typeface="Georgia" pitchFamily="34" charset="-122"/>
                          <a:cs typeface="Georgia" pitchFamily="34" charset="-120"/>
                        </a:rPr>
                        <a:t>[0.00%]</a:t>
                      </a:r>
                      <a:endParaRPr lang="en-US" sz="1300" dirty="0">
                        <a:latin typeface="Georgia" charset="0"/>
                        <a:ea typeface="Georgia" charset="0"/>
                        <a:cs typeface="Georgia"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457200">
                <a:tc>
                  <a:txBody>
                    <a:bodyPr/>
                    <a:lstStyle/>
                    <a:p>
                      <a:pPr indent="0" marL="0">
                        <a:buNone/>
                      </a:pPr>
                      <a:r>
                        <a:rPr lang="en-US" sz="1100" dirty="0">
                          <a:solidFill>
                            <a:srgbClr val="203D32"/>
                          </a:solidFill>
                          <a:latin typeface="Arial" pitchFamily="34" charset="0"/>
                          <a:ea typeface="Arial" pitchFamily="34" charset="-122"/>
                          <a:cs typeface="Arial" pitchFamily="34" charset="-120"/>
                        </a:rPr>
                        <a:t>[$0,000,000]</a:t>
                      </a:r>
                      <a:endParaRPr lang="en-US" sz="11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000" dirty="0">
                          <a:solidFill>
                            <a:srgbClr val="203D32"/>
                          </a:solidFill>
                          <a:latin typeface="Arial" pitchFamily="34" charset="0"/>
                          <a:ea typeface="Arial" pitchFamily="34" charset="-122"/>
                          <a:cs typeface="Arial" pitchFamily="34" charset="-120"/>
                        </a:rPr>
                        <a:t>[$000.00]</a:t>
                      </a:r>
                      <a:endParaRPr lang="en-US" sz="1000" dirty="0">
                        <a:latin typeface="Arial" charset="0"/>
                        <a:ea typeface="Arial" charset="0"/>
                        <a:cs typeface="Arial"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1300" dirty="0">
                          <a:solidFill>
                            <a:srgbClr val="203D32"/>
                          </a:solidFill>
                          <a:latin typeface="Georgia" pitchFamily="34" charset="0"/>
                          <a:ea typeface="Georgia" pitchFamily="34" charset="-122"/>
                          <a:cs typeface="Georgia" pitchFamily="34" charset="-120"/>
                        </a:rPr>
                        <a:t>[0.00%]</a:t>
                      </a:r>
                      <a:endParaRPr lang="en-US" sz="1300" dirty="0">
                        <a:latin typeface="Georgia" charset="0"/>
                        <a:ea typeface="Georgia" charset="0"/>
                        <a:cs typeface="Georgia" charset="0"/>
                      </a:endParaRPr>
                    </a:p>
                  </a:txBody>
                  <a:tcPr marL="91440" marR="9144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bl>
          </a:graphicData>
        </a:graphic>
      </p:graphicFrame>
      <p:sp>
        <p:nvSpPr>
          <p:cNvPr id="6" name="Text 3"/>
          <p:cNvSpPr txBox="1"/>
          <p:nvPr/>
        </p:nvSpPr>
        <p:spPr>
          <a:xfrm>
            <a:off x="457200" y="4754880"/>
            <a:ext cx="210312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[0.00%]</a:t>
            </a:r>
            <a:endParaRPr lang="en-US" sz="2200" dirty="0"/>
          </a:p>
        </p:txBody>
      </p:sp>
      <p:sp>
        <p:nvSpPr>
          <p:cNvPr id="7" name="Text 4"/>
          <p:cNvSpPr txBox="1"/>
          <p:nvPr/>
        </p:nvSpPr>
        <p:spPr>
          <a:xfrm>
            <a:off x="457200" y="5193792"/>
            <a:ext cx="210312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IN-PLACE CAP RATE AT ASKING</a:t>
            </a:r>
            <a:endParaRPr lang="en-US" sz="650" dirty="0"/>
          </a:p>
        </p:txBody>
      </p:sp>
      <p:sp>
        <p:nvSpPr>
          <p:cNvPr id="8" name="Text 5"/>
          <p:cNvSpPr txBox="1"/>
          <p:nvPr/>
        </p:nvSpPr>
        <p:spPr>
          <a:xfrm>
            <a:off x="2697480" y="4754880"/>
            <a:ext cx="228600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[0.00%]</a:t>
            </a:r>
            <a:endParaRPr lang="en-US" sz="2200" dirty="0"/>
          </a:p>
        </p:txBody>
      </p:sp>
      <p:sp>
        <p:nvSpPr>
          <p:cNvPr id="9" name="Text 6"/>
          <p:cNvSpPr txBox="1"/>
          <p:nvPr/>
        </p:nvSpPr>
        <p:spPr>
          <a:xfrm>
            <a:off x="2697480" y="5193792"/>
            <a:ext cx="22860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STABILIZED CAP RATE AT ASKING</a:t>
            </a:r>
            <a:endParaRPr lang="en-US" sz="650" dirty="0"/>
          </a:p>
        </p:txBody>
      </p:sp>
      <p:sp>
        <p:nvSpPr>
          <p:cNvPr id="10" name="Text 7"/>
          <p:cNvSpPr txBox="1"/>
          <p:nvPr/>
        </p:nvSpPr>
        <p:spPr>
          <a:xfrm>
            <a:off x="5394960" y="1874520"/>
            <a:ext cx="329184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BASIS &amp; ASSUMPTIONS</a:t>
            </a:r>
            <a:endParaRPr lang="en-US" sz="650" dirty="0"/>
          </a:p>
        </p:txBody>
      </p:sp>
      <p:sp>
        <p:nvSpPr>
          <p:cNvPr id="11" name="Text 8"/>
          <p:cNvSpPr txBox="1"/>
          <p:nvPr/>
        </p:nvSpPr>
        <p:spPr>
          <a:xfrm>
            <a:off x="5394960" y="2176272"/>
            <a:ext cx="3291840" cy="219456"/>
          </a:xfrm>
          <a:prstGeom prst="rect">
            <a:avLst/>
          </a:prstGeom>
          <a:noFill/>
          <a:ln/>
        </p:spPr>
        <p:txBody>
          <a:bodyPr wrap="square" lIns="0" tIns="0" rIns="0" bIns="0" rtlCol="0" anchor="ctr"/>
          <a:lstStyle/>
          <a:p>
            <a:pPr indent="0" marL="0">
              <a:buNone/>
            </a:pPr>
            <a:r>
              <a:rPr lang="en-US" sz="1050" b="1" dirty="0">
                <a:solidFill>
                  <a:srgbClr val="203D32"/>
                </a:solidFill>
                <a:latin typeface="Arial" pitchFamily="34" charset="0"/>
                <a:ea typeface="Arial" pitchFamily="34" charset="-122"/>
                <a:cs typeface="Arial" pitchFamily="34" charset="-120"/>
              </a:rPr>
              <a:t>Income</a:t>
            </a:r>
            <a:endParaRPr lang="en-US" sz="1050" dirty="0"/>
          </a:p>
        </p:txBody>
      </p:sp>
      <p:sp>
        <p:nvSpPr>
          <p:cNvPr id="12" name="Text 9"/>
          <p:cNvSpPr txBox="1"/>
          <p:nvPr/>
        </p:nvSpPr>
        <p:spPr>
          <a:xfrm>
            <a:off x="5394960" y="2414016"/>
            <a:ext cx="3291840" cy="438912"/>
          </a:xfrm>
          <a:prstGeom prst="rect">
            <a:avLst/>
          </a:prstGeom>
          <a:noFill/>
          <a:ln/>
        </p:spPr>
        <p:txBody>
          <a:bodyPr wrap="square" lIns="0" tIns="0" rIns="0" bIns="0" rtlCol="0" anchor="t"/>
          <a:lstStyle/>
          <a:p>
            <a:pPr indent="0" marL="0">
              <a:lnSpc>
                <a:spcPct val="115000"/>
              </a:lnSpc>
              <a:buNone/>
            </a:pPr>
            <a:r>
              <a:rPr lang="en-US" sz="850" dirty="0">
                <a:solidFill>
                  <a:srgbClr val="5E6B60"/>
                </a:solidFill>
                <a:latin typeface="Arial" pitchFamily="34" charset="0"/>
                <a:ea typeface="Arial" pitchFamily="34" charset="-122"/>
                <a:cs typeface="Arial" pitchFamily="34" charset="-120"/>
              </a:rPr>
              <a:t>Base rent is suite area multiplied by annual rent per SF. [State how vacant space is treated.]</a:t>
            </a:r>
            <a:endParaRPr lang="en-US" sz="850" dirty="0"/>
          </a:p>
        </p:txBody>
      </p:sp>
      <p:sp>
        <p:nvSpPr>
          <p:cNvPr id="13" name="Text 10"/>
          <p:cNvSpPr txBox="1"/>
          <p:nvPr/>
        </p:nvSpPr>
        <p:spPr>
          <a:xfrm>
            <a:off x="5394960" y="2907792"/>
            <a:ext cx="3291840" cy="219456"/>
          </a:xfrm>
          <a:prstGeom prst="rect">
            <a:avLst/>
          </a:prstGeom>
          <a:noFill/>
          <a:ln/>
        </p:spPr>
        <p:txBody>
          <a:bodyPr wrap="square" lIns="0" tIns="0" rIns="0" bIns="0" rtlCol="0" anchor="ctr"/>
          <a:lstStyle/>
          <a:p>
            <a:pPr indent="0" marL="0">
              <a:buNone/>
            </a:pPr>
            <a:r>
              <a:rPr lang="en-US" sz="1050" b="1" dirty="0">
                <a:solidFill>
                  <a:srgbClr val="203D32"/>
                </a:solidFill>
                <a:latin typeface="Arial" pitchFamily="34" charset="0"/>
                <a:ea typeface="Arial" pitchFamily="34" charset="-122"/>
                <a:cs typeface="Arial" pitchFamily="34" charset="-120"/>
              </a:rPr>
              <a:t>Reimbursements</a:t>
            </a:r>
            <a:endParaRPr lang="en-US" sz="1050" dirty="0"/>
          </a:p>
        </p:txBody>
      </p:sp>
      <p:sp>
        <p:nvSpPr>
          <p:cNvPr id="14" name="Text 11"/>
          <p:cNvSpPr txBox="1"/>
          <p:nvPr/>
        </p:nvSpPr>
        <p:spPr>
          <a:xfrm>
            <a:off x="5394960" y="3145536"/>
            <a:ext cx="3291840" cy="438912"/>
          </a:xfrm>
          <a:prstGeom prst="rect">
            <a:avLst/>
          </a:prstGeom>
          <a:noFill/>
          <a:ln/>
        </p:spPr>
        <p:txBody>
          <a:bodyPr wrap="square" lIns="0" tIns="0" rIns="0" bIns="0" rtlCol="0" anchor="t"/>
          <a:lstStyle/>
          <a:p>
            <a:pPr indent="0" marL="0">
              <a:lnSpc>
                <a:spcPct val="115000"/>
              </a:lnSpc>
              <a:buNone/>
            </a:pPr>
            <a:r>
              <a:rPr lang="en-US" sz="850" dirty="0">
                <a:solidFill>
                  <a:srgbClr val="5E6B60"/>
                </a:solidFill>
                <a:latin typeface="Arial" pitchFamily="34" charset="0"/>
                <a:ea typeface="Arial" pitchFamily="34" charset="-122"/>
                <a:cs typeface="Arial" pitchFamily="34" charset="-120"/>
              </a:rPr>
              <a:t>[Total current reimbursements, and the rate used for any vacant suite.]</a:t>
            </a:r>
            <a:endParaRPr lang="en-US" sz="850" dirty="0"/>
          </a:p>
        </p:txBody>
      </p:sp>
      <p:sp>
        <p:nvSpPr>
          <p:cNvPr id="15" name="Text 12"/>
          <p:cNvSpPr txBox="1"/>
          <p:nvPr/>
        </p:nvSpPr>
        <p:spPr>
          <a:xfrm>
            <a:off x="5394960" y="3639312"/>
            <a:ext cx="3291840" cy="219456"/>
          </a:xfrm>
          <a:prstGeom prst="rect">
            <a:avLst/>
          </a:prstGeom>
          <a:noFill/>
          <a:ln/>
        </p:spPr>
        <p:txBody>
          <a:bodyPr wrap="square" lIns="0" tIns="0" rIns="0" bIns="0" rtlCol="0" anchor="ctr"/>
          <a:lstStyle/>
          <a:p>
            <a:pPr indent="0" marL="0">
              <a:buNone/>
            </a:pPr>
            <a:r>
              <a:rPr lang="en-US" sz="1050" b="1" dirty="0">
                <a:solidFill>
                  <a:srgbClr val="203D32"/>
                </a:solidFill>
                <a:latin typeface="Arial" pitchFamily="34" charset="0"/>
                <a:ea typeface="Arial" pitchFamily="34" charset="-122"/>
                <a:cs typeface="Arial" pitchFamily="34" charset="-120"/>
              </a:rPr>
              <a:t>Lease-up</a:t>
            </a:r>
            <a:endParaRPr lang="en-US" sz="1050" dirty="0"/>
          </a:p>
        </p:txBody>
      </p:sp>
      <p:sp>
        <p:nvSpPr>
          <p:cNvPr id="16" name="Text 13"/>
          <p:cNvSpPr txBox="1"/>
          <p:nvPr/>
        </p:nvSpPr>
        <p:spPr>
          <a:xfrm>
            <a:off x="5394960" y="3877056"/>
            <a:ext cx="3291840" cy="438912"/>
          </a:xfrm>
          <a:prstGeom prst="rect">
            <a:avLst/>
          </a:prstGeom>
          <a:noFill/>
          <a:ln/>
        </p:spPr>
        <p:txBody>
          <a:bodyPr wrap="square" lIns="0" tIns="0" rIns="0" bIns="0" rtlCol="0" anchor="t"/>
          <a:lstStyle/>
          <a:p>
            <a:pPr indent="0" marL="0">
              <a:lnSpc>
                <a:spcPct val="115000"/>
              </a:lnSpc>
              <a:buNone/>
            </a:pPr>
            <a:r>
              <a:rPr lang="en-US" sz="850" dirty="0">
                <a:solidFill>
                  <a:srgbClr val="5E6B60"/>
                </a:solidFill>
                <a:latin typeface="Arial" pitchFamily="34" charset="0"/>
                <a:ea typeface="Arial" pitchFamily="34" charset="-122"/>
                <a:cs typeface="Arial" pitchFamily="34" charset="-120"/>
              </a:rPr>
              <a:t>[Assumed rent, term, downtime and free rent, and the resulting change in NOI.]</a:t>
            </a:r>
            <a:endParaRPr lang="en-US" sz="850" dirty="0"/>
          </a:p>
        </p:txBody>
      </p:sp>
      <p:sp>
        <p:nvSpPr>
          <p:cNvPr id="17" name="Text 14"/>
          <p:cNvSpPr txBox="1"/>
          <p:nvPr/>
        </p:nvSpPr>
        <p:spPr>
          <a:xfrm>
            <a:off x="5394960" y="4370832"/>
            <a:ext cx="3291840" cy="219456"/>
          </a:xfrm>
          <a:prstGeom prst="rect">
            <a:avLst/>
          </a:prstGeom>
          <a:noFill/>
          <a:ln/>
        </p:spPr>
        <p:txBody>
          <a:bodyPr wrap="square" lIns="0" tIns="0" rIns="0" bIns="0" rtlCol="0" anchor="ctr"/>
          <a:lstStyle/>
          <a:p>
            <a:pPr indent="0" marL="0">
              <a:buNone/>
            </a:pPr>
            <a:r>
              <a:rPr lang="en-US" sz="1050" b="1" dirty="0">
                <a:solidFill>
                  <a:srgbClr val="203D32"/>
                </a:solidFill>
                <a:latin typeface="Arial" pitchFamily="34" charset="0"/>
                <a:ea typeface="Arial" pitchFamily="34" charset="-122"/>
                <a:cs typeface="Arial" pitchFamily="34" charset="-120"/>
              </a:rPr>
              <a:t>Pricing</a:t>
            </a:r>
            <a:endParaRPr lang="en-US" sz="1050" dirty="0"/>
          </a:p>
        </p:txBody>
      </p:sp>
      <p:sp>
        <p:nvSpPr>
          <p:cNvPr id="18" name="Text 15"/>
          <p:cNvSpPr txBox="1"/>
          <p:nvPr/>
        </p:nvSpPr>
        <p:spPr>
          <a:xfrm>
            <a:off x="5394960" y="4608576"/>
            <a:ext cx="3291840" cy="438912"/>
          </a:xfrm>
          <a:prstGeom prst="rect">
            <a:avLst/>
          </a:prstGeom>
          <a:noFill/>
          <a:ln/>
        </p:spPr>
        <p:txBody>
          <a:bodyPr wrap="square" lIns="0" tIns="0" rIns="0" bIns="0" rtlCol="0" anchor="t"/>
          <a:lstStyle/>
          <a:p>
            <a:pPr indent="0" marL="0">
              <a:lnSpc>
                <a:spcPct val="115000"/>
              </a:lnSpc>
              <a:buNone/>
            </a:pPr>
            <a:r>
              <a:rPr lang="en-US" sz="850" dirty="0">
                <a:solidFill>
                  <a:srgbClr val="5E6B60"/>
                </a:solidFill>
                <a:latin typeface="Arial" pitchFamily="34" charset="0"/>
                <a:ea typeface="Arial" pitchFamily="34" charset="-122"/>
                <a:cs typeface="Arial" pitchFamily="34" charset="-120"/>
              </a:rPr>
              <a:t>Cap rate equals annual NOI divided by price. [State the area used for price per SF.]</a:t>
            </a:r>
            <a:endParaRPr lang="en-US" sz="850" dirty="0"/>
          </a:p>
        </p:txBody>
      </p:sp>
      <p:sp>
        <p:nvSpPr>
          <p:cNvPr id="19" name="Text 16"/>
          <p:cNvSpPr txBox="1"/>
          <p:nvPr/>
        </p:nvSpPr>
        <p:spPr>
          <a:xfrm>
            <a:off x="5394960" y="5102352"/>
            <a:ext cx="3291840" cy="219456"/>
          </a:xfrm>
          <a:prstGeom prst="rect">
            <a:avLst/>
          </a:prstGeom>
          <a:noFill/>
          <a:ln/>
        </p:spPr>
        <p:txBody>
          <a:bodyPr wrap="square" lIns="0" tIns="0" rIns="0" bIns="0" rtlCol="0" anchor="ctr"/>
          <a:lstStyle/>
          <a:p>
            <a:pPr indent="0" marL="0">
              <a:buNone/>
            </a:pPr>
            <a:r>
              <a:rPr lang="en-US" sz="1050" b="1" dirty="0">
                <a:solidFill>
                  <a:srgbClr val="203D32"/>
                </a:solidFill>
                <a:latin typeface="Arial" pitchFamily="34" charset="0"/>
                <a:ea typeface="Arial" pitchFamily="34" charset="-122"/>
                <a:cs typeface="Arial" pitchFamily="34" charset="-120"/>
              </a:rPr>
              <a:t>Not modeled</a:t>
            </a:r>
            <a:endParaRPr lang="en-US" sz="1050" dirty="0"/>
          </a:p>
        </p:txBody>
      </p:sp>
      <p:sp>
        <p:nvSpPr>
          <p:cNvPr id="20" name="Text 17"/>
          <p:cNvSpPr txBox="1"/>
          <p:nvPr/>
        </p:nvSpPr>
        <p:spPr>
          <a:xfrm>
            <a:off x="5394960" y="5340096"/>
            <a:ext cx="3291840" cy="438912"/>
          </a:xfrm>
          <a:prstGeom prst="rect">
            <a:avLst/>
          </a:prstGeom>
          <a:noFill/>
          <a:ln/>
        </p:spPr>
        <p:txBody>
          <a:bodyPr wrap="square" lIns="0" tIns="0" rIns="0" bIns="0" rtlCol="0" anchor="t"/>
          <a:lstStyle/>
          <a:p>
            <a:pPr indent="0" marL="0">
              <a:lnSpc>
                <a:spcPct val="115000"/>
              </a:lnSpc>
              <a:buNone/>
            </a:pPr>
            <a:r>
              <a:rPr lang="en-US" sz="850" dirty="0">
                <a:solidFill>
                  <a:srgbClr val="5E6B60"/>
                </a:solidFill>
                <a:latin typeface="Arial" pitchFamily="34" charset="0"/>
                <a:ea typeface="Arial" pitchFamily="34" charset="-122"/>
                <a:cs typeface="Arial" pitchFamily="34" charset="-120"/>
              </a:rPr>
              <a:t>[What the analysis excludes, such as debt, sale costs, capital reserves, rent growth and renewals.]</a:t>
            </a:r>
            <a:endParaRPr lang="en-US" sz="850" dirty="0"/>
          </a:p>
        </p:txBody>
      </p:sp>
      <p:sp>
        <p:nvSpPr>
          <p:cNvPr id="21" name="Text 18"/>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PRICING &amp; ASSUMPTIONS   /   10</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731520"/>
            <a:ext cx="822960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10 / THE AVAILABLE SPACE</a:t>
            </a:r>
            <a:endParaRPr lang="en-US" sz="650" dirty="0"/>
          </a:p>
        </p:txBody>
      </p:sp>
      <p:sp>
        <p:nvSpPr>
          <p:cNvPr id="3" name="Text 1"/>
          <p:cNvSpPr txBox="1"/>
          <p:nvPr/>
        </p:nvSpPr>
        <p:spPr>
          <a:xfrm>
            <a:off x="429768" y="914400"/>
            <a:ext cx="8229600" cy="530352"/>
          </a:xfrm>
          <a:prstGeom prst="rect">
            <a:avLst/>
          </a:prstGeom>
          <a:noFill/>
          <a:ln/>
        </p:spPr>
        <p:txBody>
          <a:bodyPr wrap="square" lIns="0" tIns="0" rIns="0" bIns="0" rtlCol="0" anchor="ctr"/>
          <a:lstStyle/>
          <a:p>
            <a:pPr algn="l" indent="0" marL="0">
              <a:buNone/>
            </a:pPr>
            <a:r>
              <a:rPr lang="en-US" sz="3000" dirty="0">
                <a:solidFill>
                  <a:srgbClr val="203D32"/>
                </a:solidFill>
                <a:latin typeface="Georgia" pitchFamily="34" charset="0"/>
                <a:ea typeface="Georgia" pitchFamily="34" charset="-122"/>
                <a:cs typeface="Georgia" pitchFamily="34" charset="-120"/>
              </a:rPr>
              <a:t>[Suite name], [0,000 SF]</a:t>
            </a:r>
            <a:endParaRPr lang="en-US" sz="3000" dirty="0"/>
          </a:p>
        </p:txBody>
      </p:sp>
      <p:sp>
        <p:nvSpPr>
          <p:cNvPr id="4" name="Text 2"/>
          <p:cNvSpPr txBox="1"/>
          <p:nvPr/>
        </p:nvSpPr>
        <p:spPr>
          <a:xfrm>
            <a:off x="457200" y="1463040"/>
            <a:ext cx="8229600" cy="274320"/>
          </a:xfrm>
          <a:prstGeom prst="rect">
            <a:avLst/>
          </a:prstGeom>
          <a:noFill/>
          <a:ln/>
        </p:spPr>
        <p:txBody>
          <a:bodyPr wrap="square" lIns="0" tIns="0" rIns="0" bIns="0" rtlCol="0" anchor="ctr"/>
          <a:lstStyle/>
          <a:p>
            <a:pPr indent="0" marL="0">
              <a:lnSpc>
                <a:spcPct val="115000"/>
              </a:lnSpc>
              <a:buNone/>
            </a:pPr>
            <a:r>
              <a:rPr lang="en-US" sz="1000" dirty="0">
                <a:solidFill>
                  <a:srgbClr val="5E6B60"/>
                </a:solidFill>
                <a:latin typeface="Arial" pitchFamily="34" charset="0"/>
                <a:ea typeface="Arial" pitchFamily="34" charset="-122"/>
                <a:cs typeface="Arial" pitchFamily="34" charset="-120"/>
              </a:rPr>
              <a:t>[Condition and location of the available space, such as a warm-shell suite facing the courtyard.]</a:t>
            </a:r>
            <a:endParaRPr lang="en-US" sz="1000" dirty="0"/>
          </a:p>
        </p:txBody>
      </p:sp>
      <p:sp>
        <p:nvSpPr>
          <p:cNvPr id="5" name="Text 3"/>
          <p:cNvSpPr/>
          <p:nvPr/>
        </p:nvSpPr>
        <p:spPr>
          <a:xfrm>
            <a:off x="457200" y="1874520"/>
            <a:ext cx="4526280" cy="2926080"/>
          </a:xfrm>
          <a:prstGeom prst="rect">
            <a:avLst/>
          </a:prstGeom>
          <a:solidFill>
            <a:srgbClr val="E4E7DA"/>
          </a:solidFill>
          <a:ln w="9525">
            <a:solidFill>
              <a:srgbClr val="9DA696"/>
            </a:solidFill>
            <a:prstDash val="dash"/>
          </a:ln>
        </p:spPr>
        <p:txBody>
          <a:bodyPr wrap="square" lIns="2540" tIns="2540" rIns="2540" bIns="2540" rtlCol="0" anchor="ctr"/>
          <a:lstStyle/>
          <a:p>
            <a:pPr algn="ctr" indent="0" marL="0">
              <a:spcAft>
                <a:spcPts val="400"/>
              </a:spcAft>
              <a:buNone/>
            </a:pPr>
            <a:r>
              <a:rPr lang="en-US" sz="1200" b="1" dirty="0">
                <a:solidFill>
                  <a:srgbClr val="203D32"/>
                </a:solidFill>
                <a:latin typeface="Arial" pitchFamily="34" charset="0"/>
                <a:ea typeface="Arial" pitchFamily="34" charset="-122"/>
                <a:cs typeface="Arial" pitchFamily="34" charset="-120"/>
              </a:rPr>
              <a:t>[Interior photo of the available space]</a:t>
            </a:r>
            <a:endParaRPr lang="en-US" sz="1200" dirty="0"/>
          </a:p>
          <a:p>
            <a:pPr algn="ctr" indent="0" marL="0">
              <a:spcAft>
                <a:spcPts val="400"/>
              </a:spcAft>
              <a:buNone/>
            </a:pPr>
            <a:r>
              <a:rPr lang="en-US" sz="850" dirty="0">
                <a:solidFill>
                  <a:srgbClr val="5E6B60"/>
                </a:solidFill>
                <a:latin typeface="Arial" pitchFamily="34" charset="0"/>
                <a:ea typeface="Arial" pitchFamily="34" charset="-122"/>
                <a:cs typeface="Arial" pitchFamily="34" charset="-120"/>
              </a:rPr>
              <a:t>Current condition, taken in daylight with the lights on</a:t>
            </a:r>
            <a:endParaRPr lang="en-US" sz="1200" dirty="0"/>
          </a:p>
        </p:txBody>
      </p:sp>
      <p:sp>
        <p:nvSpPr>
          <p:cNvPr id="6" name="Text 4"/>
          <p:cNvSpPr txBox="1"/>
          <p:nvPr/>
        </p:nvSpPr>
        <p:spPr>
          <a:xfrm>
            <a:off x="457200" y="4983480"/>
            <a:ext cx="210312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[$00.00]</a:t>
            </a:r>
            <a:endParaRPr lang="en-US" sz="2200" dirty="0"/>
          </a:p>
        </p:txBody>
      </p:sp>
      <p:sp>
        <p:nvSpPr>
          <p:cNvPr id="7" name="Text 5"/>
          <p:cNvSpPr txBox="1"/>
          <p:nvPr/>
        </p:nvSpPr>
        <p:spPr>
          <a:xfrm>
            <a:off x="457200" y="5422392"/>
            <a:ext cx="210312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ANNUAL RENT / SF ASSUMPTION</a:t>
            </a:r>
            <a:endParaRPr lang="en-US" sz="650" dirty="0"/>
          </a:p>
        </p:txBody>
      </p:sp>
      <p:sp>
        <p:nvSpPr>
          <p:cNvPr id="8" name="Text 6"/>
          <p:cNvSpPr txBox="1"/>
          <p:nvPr/>
        </p:nvSpPr>
        <p:spPr>
          <a:xfrm>
            <a:off x="2697480" y="4983480"/>
            <a:ext cx="2103120" cy="411480"/>
          </a:xfrm>
          <a:prstGeom prst="rect">
            <a:avLst/>
          </a:prstGeom>
          <a:noFill/>
          <a:ln/>
        </p:spPr>
        <p:txBody>
          <a:bodyPr wrap="square" lIns="0" tIns="0" rIns="0" bIns="0" rtlCol="0" anchor="ctr"/>
          <a:lstStyle/>
          <a:p>
            <a:pPr algn="l" indent="0" marL="0">
              <a:buNone/>
            </a:pPr>
            <a:r>
              <a:rPr lang="en-US" sz="2200" dirty="0">
                <a:solidFill>
                  <a:srgbClr val="203D32"/>
                </a:solidFill>
                <a:latin typeface="Georgia" pitchFamily="34" charset="0"/>
                <a:ea typeface="Georgia" pitchFamily="34" charset="-122"/>
                <a:cs typeface="Georgia" pitchFamily="34" charset="-120"/>
              </a:rPr>
              <a:t>[0 years]</a:t>
            </a:r>
            <a:endParaRPr lang="en-US" sz="2200" dirty="0"/>
          </a:p>
        </p:txBody>
      </p:sp>
      <p:sp>
        <p:nvSpPr>
          <p:cNvPr id="9" name="Text 7"/>
          <p:cNvSpPr txBox="1"/>
          <p:nvPr/>
        </p:nvSpPr>
        <p:spPr>
          <a:xfrm>
            <a:off x="2697480" y="5422392"/>
            <a:ext cx="210312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ASSUMED LEASE TERM</a:t>
            </a:r>
            <a:endParaRPr lang="en-US" sz="650" dirty="0"/>
          </a:p>
        </p:txBody>
      </p:sp>
      <p:sp>
        <p:nvSpPr>
          <p:cNvPr id="10" name="Text 8"/>
          <p:cNvSpPr txBox="1"/>
          <p:nvPr/>
        </p:nvSpPr>
        <p:spPr>
          <a:xfrm>
            <a:off x="5303520" y="1874520"/>
            <a:ext cx="338328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IN-PLACE TO FULLY LEASED</a:t>
            </a:r>
            <a:endParaRPr lang="en-US" sz="65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303520" y="2103120"/>
          <a:ext cx="3383280" cy="914400"/>
        </p:xfrm>
        <a:graphic>
          <a:graphicData uri="http://schemas.openxmlformats.org/drawingml/2006/table">
            <a:tbl>
              <a:tblPr/>
              <a:tblGrid>
                <a:gridCol w="2286000"/>
                <a:gridCol w="1097280"/>
              </a:tblGrid>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Current annual NOI</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Additional base rent</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Additional reimbursements</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Additional collection allowance</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Additional management</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bl>
          </a:graphicData>
        </a:graphic>
      </p:graphicFrame>
      <p:sp>
        <p:nvSpPr>
          <p:cNvPr id="12" name="Shape 9"/>
          <p:cNvSpPr/>
          <p:nvPr/>
        </p:nvSpPr>
        <p:spPr>
          <a:xfrm>
            <a:off x="5303520" y="3794760"/>
            <a:ext cx="3383280" cy="731520"/>
          </a:xfrm>
          <a:prstGeom prst="rect">
            <a:avLst/>
          </a:prstGeom>
          <a:solidFill>
            <a:srgbClr val="203D32"/>
          </a:solidFill>
          <a:ln w="12700">
            <a:solidFill>
              <a:srgbClr val="203D32"/>
            </a:solidFill>
            <a:prstDash val="solid"/>
          </a:ln>
        </p:spPr>
      </p:sp>
      <p:sp>
        <p:nvSpPr>
          <p:cNvPr id="13" name="Text 10"/>
          <p:cNvSpPr txBox="1"/>
          <p:nvPr/>
        </p:nvSpPr>
        <p:spPr>
          <a:xfrm>
            <a:off x="5440680" y="3858768"/>
            <a:ext cx="3108960" cy="182880"/>
          </a:xfrm>
          <a:prstGeom prst="rect">
            <a:avLst/>
          </a:prstGeom>
          <a:noFill/>
          <a:ln/>
        </p:spPr>
        <p:txBody>
          <a:bodyPr wrap="square" lIns="0" tIns="0" rIns="0" bIns="0" rtlCol="0" anchor="ctr"/>
          <a:lstStyle/>
          <a:p>
            <a:pPr algn="l" indent="0" marL="0">
              <a:buNone/>
            </a:pPr>
            <a:r>
              <a:rPr lang="en-US" sz="650" b="1" spc="120" kern="0" dirty="0">
                <a:solidFill>
                  <a:srgbClr val="DFE7A9"/>
                </a:solidFill>
                <a:latin typeface="Arial" pitchFamily="34" charset="0"/>
                <a:ea typeface="Arial" pitchFamily="34" charset="-122"/>
                <a:cs typeface="Arial" pitchFamily="34" charset="-120"/>
              </a:rPr>
              <a:t>ILLUSTRATIVE STABILIZED NOI</a:t>
            </a:r>
            <a:endParaRPr lang="en-US" sz="650" dirty="0"/>
          </a:p>
        </p:txBody>
      </p:sp>
      <p:sp>
        <p:nvSpPr>
          <p:cNvPr id="14" name="Text 11"/>
          <p:cNvSpPr txBox="1"/>
          <p:nvPr/>
        </p:nvSpPr>
        <p:spPr>
          <a:xfrm>
            <a:off x="5440680" y="4069080"/>
            <a:ext cx="3108960" cy="384048"/>
          </a:xfrm>
          <a:prstGeom prst="rect">
            <a:avLst/>
          </a:prstGeom>
          <a:noFill/>
          <a:ln/>
        </p:spPr>
        <p:txBody>
          <a:bodyPr wrap="square" lIns="0" tIns="0" rIns="0" bIns="0" rtlCol="0" anchor="ctr"/>
          <a:lstStyle/>
          <a:p>
            <a:pPr algn="l" indent="0" marL="0">
              <a:buNone/>
            </a:pPr>
            <a:r>
              <a:rPr lang="en-US" sz="2000" dirty="0">
                <a:solidFill>
                  <a:srgbClr val="F2EEE4"/>
                </a:solidFill>
                <a:latin typeface="Georgia" pitchFamily="34" charset="0"/>
                <a:ea typeface="Georgia" pitchFamily="34" charset="-122"/>
                <a:cs typeface="Georgia" pitchFamily="34" charset="-120"/>
              </a:rPr>
              <a:t>[$000,000]</a:t>
            </a:r>
            <a:endParaRPr lang="en-US" sz="2000" dirty="0"/>
          </a:p>
        </p:txBody>
      </p:sp>
      <p:graphicFrame>
        <p:nvGraphicFramePr>
          <p:cNvPr id="23" name="Table 1"/>
          <p:cNvGraphicFramePr>
            <a:graphicFrameLocks noGrp="1"/>
          </p:cNvGraphicFramePr>
          <p:nvPr>
            <p:extLst>
              <p:ext uri="{D42A27DB-BD31-4B8C-83A1-F6EECF244321}">
                <p14:modId xmlns:p14="http://schemas.microsoft.com/office/powerpoint/2010/main" val="1579011935"/>
              </p:ext>
            </p:extLst>
          </p:nvPr>
        </p:nvGraphicFramePr>
        <p:xfrm>
          <a:off x="5303520" y="4645152"/>
          <a:ext cx="3383280" cy="914400"/>
        </p:xfrm>
        <a:graphic>
          <a:graphicData uri="http://schemas.openxmlformats.org/drawingml/2006/table">
            <a:tbl>
              <a:tblPr/>
              <a:tblGrid>
                <a:gridCol w="2286000"/>
                <a:gridCol w="1097280"/>
              </a:tblGrid>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Tenant improvements / [$00] per SF</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r h="320040">
                <a:tc>
                  <a:txBody>
                    <a:bodyPr/>
                    <a:lstStyle/>
                    <a:p>
                      <a:pPr indent="0" marL="0">
                        <a:buNone/>
                      </a:pPr>
                      <a:r>
                        <a:rPr lang="en-US" sz="900" dirty="0">
                          <a:solidFill>
                            <a:srgbClr val="5E6B60"/>
                          </a:solidFill>
                          <a:latin typeface="Arial" pitchFamily="34" charset="0"/>
                          <a:ea typeface="Arial" pitchFamily="34" charset="-122"/>
                          <a:cs typeface="Arial" pitchFamily="34" charset="-120"/>
                        </a:rPr>
                        <a:t>Leasing commission / [0]% of lease value</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c>
                  <a:txBody>
                    <a:bodyPr/>
                    <a:lstStyle/>
                    <a:p>
                      <a:pPr algn="r" indent="0" marL="0">
                        <a:buNone/>
                      </a:pPr>
                      <a:r>
                        <a:rPr lang="en-US" sz="900" dirty="0">
                          <a:solidFill>
                            <a:srgbClr val="203D32"/>
                          </a:solidFill>
                          <a:latin typeface="Arial" pitchFamily="34" charset="0"/>
                          <a:ea typeface="Arial" pitchFamily="34" charset="-122"/>
                          <a:cs typeface="Arial" pitchFamily="34" charset="-120"/>
                        </a:rPr>
                        <a:t>[$00,000]</a:t>
                      </a:r>
                      <a:endParaRPr lang="en-US" sz="900" dirty="0">
                        <a:latin typeface="Arial" charset="0"/>
                        <a:ea typeface="Arial" charset="0"/>
                        <a:cs typeface="Arial" charset="0"/>
                      </a:endParaRPr>
                    </a:p>
                  </a:txBody>
                  <a:tcPr marL="0" marR="0" marT="0" marB="0" anchor="ctr">
                    <a:lnL w="0" cap="flat" cmpd="sng" algn="ctr">
                      <a:noFill/>
                    </a:lnL>
                    <a:lnR w="0" cap="flat" cmpd="sng" algn="ctr">
                      <a:noFill/>
                    </a:lnR>
                    <a:lnT w="0" cap="flat" cmpd="sng" algn="ctr">
                      <a:noFill/>
                    </a:lnT>
                    <a:lnB w="9525" cap="flat" cmpd="sng" algn="ctr">
                      <a:solidFill>
                        <a:srgbClr val="C6CBBD"/>
                      </a:solidFill>
                      <a:prstDash val="solid"/>
                      <a:round/>
                      <a:headEnd type="none" w="med" len="med"/>
                      <a:tailEnd type="none" w="med" len="med"/>
                    </a:lnB>
                  </a:tcPr>
                </a:tc>
              </a:tr>
            </a:tbl>
          </a:graphicData>
        </a:graphic>
      </p:graphicFrame>
      <p:sp>
        <p:nvSpPr>
          <p:cNvPr id="16" name="Text 12"/>
          <p:cNvSpPr txBox="1"/>
          <p:nvPr/>
        </p:nvSpPr>
        <p:spPr>
          <a:xfrm>
            <a:off x="5303520" y="5394960"/>
            <a:ext cx="2011680" cy="329184"/>
          </a:xfrm>
          <a:prstGeom prst="rect">
            <a:avLst/>
          </a:prstGeom>
          <a:noFill/>
          <a:ln/>
        </p:spPr>
        <p:txBody>
          <a:bodyPr wrap="square" lIns="0" tIns="0" rIns="0" bIns="0" rtlCol="0" anchor="ctr"/>
          <a:lstStyle/>
          <a:p>
            <a:pPr indent="0" marL="0">
              <a:buNone/>
            </a:pPr>
            <a:r>
              <a:rPr lang="en-US" sz="950" b="1" dirty="0">
                <a:solidFill>
                  <a:srgbClr val="203D32"/>
                </a:solidFill>
                <a:latin typeface="Arial" pitchFamily="34" charset="0"/>
                <a:ea typeface="Arial" pitchFamily="34" charset="-122"/>
                <a:cs typeface="Arial" pitchFamily="34" charset="-120"/>
              </a:rPr>
              <a:t>One-time leasing costs</a:t>
            </a:r>
            <a:endParaRPr lang="en-US" sz="950" dirty="0"/>
          </a:p>
        </p:txBody>
      </p:sp>
      <p:sp>
        <p:nvSpPr>
          <p:cNvPr id="17" name="Text 13"/>
          <p:cNvSpPr txBox="1"/>
          <p:nvPr/>
        </p:nvSpPr>
        <p:spPr>
          <a:xfrm>
            <a:off x="7040880" y="5394960"/>
            <a:ext cx="1645920" cy="329184"/>
          </a:xfrm>
          <a:prstGeom prst="rect">
            <a:avLst/>
          </a:prstGeom>
          <a:noFill/>
          <a:ln/>
        </p:spPr>
        <p:txBody>
          <a:bodyPr wrap="square" lIns="0" tIns="0" rIns="0" bIns="0" rtlCol="0" anchor="ctr"/>
          <a:lstStyle/>
          <a:p>
            <a:pPr algn="r" indent="0" marL="0">
              <a:buNone/>
            </a:pPr>
            <a:r>
              <a:rPr lang="en-US" sz="1500" dirty="0">
                <a:solidFill>
                  <a:srgbClr val="203D32"/>
                </a:solidFill>
                <a:latin typeface="Georgia" pitchFamily="34" charset="0"/>
                <a:ea typeface="Georgia" pitchFamily="34" charset="-122"/>
                <a:cs typeface="Georgia" pitchFamily="34" charset="-120"/>
              </a:rPr>
              <a:t>[$00,000]</a:t>
            </a:r>
            <a:endParaRPr lang="en-US" sz="1500" dirty="0"/>
          </a:p>
        </p:txBody>
      </p:sp>
      <p:sp>
        <p:nvSpPr>
          <p:cNvPr id="18" name="Text 14"/>
          <p:cNvSpPr txBox="1"/>
          <p:nvPr/>
        </p:nvSpPr>
        <p:spPr>
          <a:xfrm>
            <a:off x="457200" y="5897880"/>
            <a:ext cx="8229600" cy="365760"/>
          </a:xfrm>
          <a:prstGeom prst="rect">
            <a:avLst/>
          </a:prstGeom>
          <a:noFill/>
          <a:ln/>
        </p:spPr>
        <p:txBody>
          <a:bodyPr wrap="square" lIns="0" tIns="0" rIns="0" bIns="0" rtlCol="0" anchor="t"/>
          <a:lstStyle/>
          <a:p>
            <a:pPr indent="0" marL="0">
              <a:lnSpc>
                <a:spcPct val="115000"/>
              </a:lnSpc>
              <a:buNone/>
            </a:pPr>
            <a:r>
              <a:rPr lang="en-US" sz="800" dirty="0">
                <a:solidFill>
                  <a:srgbClr val="5E6B60"/>
                </a:solidFill>
                <a:latin typeface="Arial" pitchFamily="34" charset="0"/>
                <a:ea typeface="Arial" pitchFamily="34" charset="-122"/>
                <a:cs typeface="Arial" pitchFamily="34" charset="-120"/>
              </a:rPr>
              <a:t>[State the commencement, downtime and free-rent assumptions.] This scenario is an arithmetic example, not a forecast. One-time leasing costs sit below NOI.</a:t>
            </a:r>
            <a:endParaRPr lang="en-US" sz="800" dirty="0"/>
          </a:p>
        </p:txBody>
      </p:sp>
      <p:sp>
        <p:nvSpPr>
          <p:cNvPr id="19" name="Text 15"/>
          <p:cNvSpPr txBox="1"/>
          <p:nvPr/>
        </p:nvSpPr>
        <p:spPr>
          <a:xfrm>
            <a:off x="4572000" y="6492240"/>
            <a:ext cx="411480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VACANCY &amp; LEASE-UP   /   11</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4297680" cy="6858000"/>
          </a:xfrm>
          <a:prstGeom prst="rect">
            <a:avLst/>
          </a:prstGeom>
          <a:solidFill>
            <a:srgbClr val="203D32"/>
          </a:solidFill>
          <a:ln w="12700">
            <a:solidFill>
              <a:srgbClr val="203D32"/>
            </a:solidFill>
            <a:prstDash val="solid"/>
          </a:ln>
        </p:spPr>
      </p:sp>
      <p:sp>
        <p:nvSpPr>
          <p:cNvPr id="3" name="Text 1"/>
          <p:cNvSpPr txBox="1"/>
          <p:nvPr/>
        </p:nvSpPr>
        <p:spPr>
          <a:xfrm>
            <a:off x="457200" y="411480"/>
            <a:ext cx="3474720" cy="182880"/>
          </a:xfrm>
          <a:prstGeom prst="rect">
            <a:avLst/>
          </a:prstGeom>
          <a:noFill/>
          <a:ln/>
        </p:spPr>
        <p:txBody>
          <a:bodyPr wrap="square" lIns="0" tIns="0" rIns="0" bIns="0" rtlCol="0" anchor="ctr"/>
          <a:lstStyle/>
          <a:p>
            <a:pPr algn="l" indent="0" marL="0">
              <a:buNone/>
            </a:pPr>
            <a:r>
              <a:rPr lang="en-US" sz="650" b="1" spc="120" kern="0" dirty="0">
                <a:solidFill>
                  <a:srgbClr val="DFE7A9"/>
                </a:solidFill>
                <a:latin typeface="Arial" pitchFamily="34" charset="0"/>
                <a:ea typeface="Arial" pitchFamily="34" charset="-122"/>
                <a:cs typeface="Arial" pitchFamily="34" charset="-120"/>
              </a:rPr>
              <a:t>[BROKERAGE NAME] / OFFERING MEMORANDUM</a:t>
            </a:r>
            <a:endParaRPr lang="en-US" sz="650" dirty="0"/>
          </a:p>
        </p:txBody>
      </p:sp>
      <p:sp>
        <p:nvSpPr>
          <p:cNvPr id="4" name="Text 2"/>
          <p:cNvSpPr txBox="1"/>
          <p:nvPr/>
        </p:nvSpPr>
        <p:spPr>
          <a:xfrm>
            <a:off x="429768" y="731520"/>
            <a:ext cx="3566160" cy="1097280"/>
          </a:xfrm>
          <a:prstGeom prst="rect">
            <a:avLst/>
          </a:prstGeom>
          <a:noFill/>
          <a:ln/>
        </p:spPr>
        <p:txBody>
          <a:bodyPr wrap="square" lIns="0" tIns="0" rIns="0" bIns="0" rtlCol="0" anchor="ctr"/>
          <a:lstStyle/>
          <a:p>
            <a:pPr algn="l" indent="0" marL="0">
              <a:buNone/>
            </a:pPr>
            <a:r>
              <a:rPr lang="en-US" sz="3200" dirty="0">
                <a:solidFill>
                  <a:srgbClr val="F2EEE4"/>
                </a:solidFill>
                <a:latin typeface="Georgia" pitchFamily="34" charset="0"/>
                <a:ea typeface="Georgia" pitchFamily="34" charset="-122"/>
                <a:cs typeface="Georgia" pitchFamily="34" charset="-120"/>
              </a:rPr>
              <a:t>[Property name]</a:t>
            </a:r>
            <a:endParaRPr lang="en-US" sz="3200" dirty="0"/>
          </a:p>
        </p:txBody>
      </p:sp>
      <p:sp>
        <p:nvSpPr>
          <p:cNvPr id="5" name="Text 3"/>
          <p:cNvSpPr txBox="1"/>
          <p:nvPr/>
        </p:nvSpPr>
        <p:spPr>
          <a:xfrm>
            <a:off x="457200" y="1920240"/>
            <a:ext cx="3474720" cy="502920"/>
          </a:xfrm>
          <a:prstGeom prst="rect">
            <a:avLst/>
          </a:prstGeom>
          <a:noFill/>
          <a:ln/>
        </p:spPr>
        <p:txBody>
          <a:bodyPr wrap="square" lIns="0" tIns="0" rIns="0" bIns="0" rtlCol="0" anchor="t"/>
          <a:lstStyle/>
          <a:p>
            <a:pPr indent="0" marL="0">
              <a:lnSpc>
                <a:spcPct val="130000"/>
              </a:lnSpc>
              <a:buNone/>
            </a:pPr>
            <a:r>
              <a:rPr lang="en-US" sz="1100" dirty="0">
                <a:solidFill>
                  <a:srgbClr val="F2EEE4"/>
                </a:solidFill>
                <a:latin typeface="Arial" pitchFamily="34" charset="0"/>
                <a:ea typeface="Arial" pitchFamily="34" charset="-122"/>
                <a:cs typeface="Arial" pitchFamily="34" charset="-120"/>
              </a:rPr>
              <a:t>Offering memorandum</a:t>
            </a:r>
            <a:endParaRPr lang="en-US" sz="1100" dirty="0"/>
          </a:p>
          <a:p>
            <a:pPr indent="0" marL="0">
              <a:lnSpc>
                <a:spcPct val="130000"/>
              </a:lnSpc>
              <a:buNone/>
            </a:pPr>
            <a:r>
              <a:rPr lang="en-US" sz="1100" dirty="0">
                <a:solidFill>
                  <a:srgbClr val="F2EEE4"/>
                </a:solidFill>
                <a:latin typeface="Arial" pitchFamily="34" charset="0"/>
                <a:ea typeface="Arial" pitchFamily="34" charset="-122"/>
                <a:cs typeface="Arial" pitchFamily="34" charset="-120"/>
              </a:rPr>
              <a:t>[Month year]</a:t>
            </a:r>
            <a:endParaRPr lang="en-US" sz="1100" dirty="0"/>
          </a:p>
        </p:txBody>
      </p:sp>
      <p:sp>
        <p:nvSpPr>
          <p:cNvPr id="6" name="Shape 4"/>
          <p:cNvSpPr/>
          <p:nvPr/>
        </p:nvSpPr>
        <p:spPr>
          <a:xfrm>
            <a:off x="457200" y="2651760"/>
            <a:ext cx="3383280" cy="0"/>
          </a:xfrm>
          <a:prstGeom prst="line">
            <a:avLst/>
          </a:prstGeom>
          <a:noFill/>
          <a:ln w="7620">
            <a:solidFill>
              <a:srgbClr val="6C7C65"/>
            </a:solidFill>
            <a:prstDash val="solid"/>
          </a:ln>
        </p:spPr>
      </p:sp>
      <p:sp>
        <p:nvSpPr>
          <p:cNvPr id="7" name="Text 5"/>
          <p:cNvSpPr txBox="1"/>
          <p:nvPr/>
        </p:nvSpPr>
        <p:spPr>
          <a:xfrm>
            <a:off x="457200" y="2834640"/>
            <a:ext cx="3383280" cy="182880"/>
          </a:xfrm>
          <a:prstGeom prst="rect">
            <a:avLst/>
          </a:prstGeom>
          <a:noFill/>
          <a:ln/>
        </p:spPr>
        <p:txBody>
          <a:bodyPr wrap="square" lIns="0" tIns="0" rIns="0" bIns="0" rtlCol="0" anchor="ctr"/>
          <a:lstStyle/>
          <a:p>
            <a:pPr algn="l" indent="0" marL="0">
              <a:buNone/>
            </a:pPr>
            <a:r>
              <a:rPr lang="en-US" sz="650" b="1" spc="120" kern="0" dirty="0">
                <a:solidFill>
                  <a:srgbClr val="DFE7A9"/>
                </a:solidFill>
                <a:latin typeface="Arial" pitchFamily="34" charset="0"/>
                <a:ea typeface="Arial" pitchFamily="34" charset="-122"/>
                <a:cs typeface="Arial" pitchFamily="34" charset="-120"/>
              </a:rPr>
              <a:t>LISTING CONTACTS</a:t>
            </a:r>
            <a:endParaRPr lang="en-US" sz="650" dirty="0"/>
          </a:p>
        </p:txBody>
      </p:sp>
      <p:sp>
        <p:nvSpPr>
          <p:cNvPr id="8" name="Text 6"/>
          <p:cNvSpPr txBox="1"/>
          <p:nvPr/>
        </p:nvSpPr>
        <p:spPr>
          <a:xfrm>
            <a:off x="457200" y="3154680"/>
            <a:ext cx="3383280" cy="329184"/>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[Agent name]</a:t>
            </a:r>
            <a:endParaRPr lang="en-US" sz="1600" dirty="0"/>
          </a:p>
        </p:txBody>
      </p:sp>
      <p:sp>
        <p:nvSpPr>
          <p:cNvPr id="9" name="Text 7"/>
          <p:cNvSpPr txBox="1"/>
          <p:nvPr/>
        </p:nvSpPr>
        <p:spPr>
          <a:xfrm>
            <a:off x="457200" y="3520440"/>
            <a:ext cx="3383280" cy="777240"/>
          </a:xfrm>
          <a:prstGeom prst="rect">
            <a:avLst/>
          </a:prstGeom>
          <a:noFill/>
          <a:ln/>
        </p:spPr>
        <p:txBody>
          <a:bodyPr wrap="square" lIns="0" tIns="0" rIns="0" bIns="0" rtlCol="0" anchor="t"/>
          <a:lstStyle/>
          <a:p>
            <a:pPr indent="0" marL="0">
              <a:lnSpc>
                <a:spcPct val="120000"/>
              </a:lnSpc>
              <a:buNone/>
            </a:pPr>
            <a:r>
              <a:rPr lang="en-US" sz="900" dirty="0">
                <a:solidFill>
                  <a:srgbClr val="E4E7DA"/>
                </a:solidFill>
                <a:latin typeface="Arial" pitchFamily="34" charset="0"/>
                <a:ea typeface="Arial" pitchFamily="34" charset="-122"/>
                <a:cs typeface="Arial" pitchFamily="34" charset="-120"/>
              </a:rPr>
              <a:t>[Title]</a:t>
            </a:r>
            <a:endParaRPr lang="en-US" sz="900" dirty="0"/>
          </a:p>
          <a:p>
            <a:pPr indent="0" marL="0">
              <a:lnSpc>
                <a:spcPct val="120000"/>
              </a:lnSpc>
              <a:buNone/>
            </a:pPr>
            <a:r>
              <a:rPr lang="en-US" sz="900" dirty="0">
                <a:solidFill>
                  <a:srgbClr val="E4E7DA"/>
                </a:solidFill>
                <a:latin typeface="Arial" pitchFamily="34" charset="0"/>
                <a:ea typeface="Arial" pitchFamily="34" charset="-122"/>
                <a:cs typeface="Arial" pitchFamily="34" charset="-120"/>
              </a:rPr>
              <a:t>[Phone]</a:t>
            </a:r>
            <a:endParaRPr lang="en-US" sz="900" dirty="0"/>
          </a:p>
          <a:p>
            <a:pPr indent="0" marL="0">
              <a:lnSpc>
                <a:spcPct val="120000"/>
              </a:lnSpc>
              <a:buNone/>
            </a:pPr>
            <a:r>
              <a:rPr lang="en-US" sz="900" dirty="0">
                <a:solidFill>
                  <a:srgbClr val="E4E7DA"/>
                </a:solidFill>
                <a:latin typeface="Arial" pitchFamily="34" charset="0"/>
                <a:ea typeface="Arial" pitchFamily="34" charset="-122"/>
                <a:cs typeface="Arial" pitchFamily="34" charset="-120"/>
              </a:rPr>
              <a:t>[Email]</a:t>
            </a:r>
            <a:endParaRPr lang="en-US" sz="900" dirty="0"/>
          </a:p>
          <a:p>
            <a:pPr indent="0" marL="0">
              <a:lnSpc>
                <a:spcPct val="120000"/>
              </a:lnSpc>
              <a:buNone/>
            </a:pPr>
            <a:r>
              <a:rPr lang="en-US" sz="900" dirty="0">
                <a:solidFill>
                  <a:srgbClr val="E4E7DA"/>
                </a:solidFill>
                <a:latin typeface="Arial" pitchFamily="34" charset="0"/>
                <a:ea typeface="Arial" pitchFamily="34" charset="-122"/>
                <a:cs typeface="Arial" pitchFamily="34" charset="-120"/>
              </a:rPr>
              <a:t>[License type and number]</a:t>
            </a:r>
            <a:endParaRPr lang="en-US" sz="900" dirty="0"/>
          </a:p>
        </p:txBody>
      </p:sp>
      <p:sp>
        <p:nvSpPr>
          <p:cNvPr id="10" name="Text 8"/>
          <p:cNvSpPr txBox="1"/>
          <p:nvPr/>
        </p:nvSpPr>
        <p:spPr>
          <a:xfrm>
            <a:off x="457200" y="4434840"/>
            <a:ext cx="3383280" cy="329184"/>
          </a:xfrm>
          <a:prstGeom prst="rect">
            <a:avLst/>
          </a:prstGeom>
          <a:noFill/>
          <a:ln/>
        </p:spPr>
        <p:txBody>
          <a:bodyPr wrap="square" lIns="0" tIns="0" rIns="0" bIns="0" rtlCol="0" anchor="ctr"/>
          <a:lstStyle/>
          <a:p>
            <a:pPr algn="l" indent="0" marL="0">
              <a:buNone/>
            </a:pPr>
            <a:r>
              <a:rPr lang="en-US" sz="1600" dirty="0">
                <a:solidFill>
                  <a:srgbClr val="F2EEE4"/>
                </a:solidFill>
                <a:latin typeface="Georgia" pitchFamily="34" charset="0"/>
                <a:ea typeface="Georgia" pitchFamily="34" charset="-122"/>
                <a:cs typeface="Georgia" pitchFamily="34" charset="-120"/>
              </a:rPr>
              <a:t>[Agent name]</a:t>
            </a:r>
            <a:endParaRPr lang="en-US" sz="1600" dirty="0"/>
          </a:p>
        </p:txBody>
      </p:sp>
      <p:sp>
        <p:nvSpPr>
          <p:cNvPr id="11" name="Text 9"/>
          <p:cNvSpPr txBox="1"/>
          <p:nvPr/>
        </p:nvSpPr>
        <p:spPr>
          <a:xfrm>
            <a:off x="457200" y="4800600"/>
            <a:ext cx="3383280" cy="777240"/>
          </a:xfrm>
          <a:prstGeom prst="rect">
            <a:avLst/>
          </a:prstGeom>
          <a:noFill/>
          <a:ln/>
        </p:spPr>
        <p:txBody>
          <a:bodyPr wrap="square" lIns="0" tIns="0" rIns="0" bIns="0" rtlCol="0" anchor="t"/>
          <a:lstStyle/>
          <a:p>
            <a:pPr indent="0" marL="0">
              <a:lnSpc>
                <a:spcPct val="120000"/>
              </a:lnSpc>
              <a:buNone/>
            </a:pPr>
            <a:r>
              <a:rPr lang="en-US" sz="900" dirty="0">
                <a:solidFill>
                  <a:srgbClr val="E4E7DA"/>
                </a:solidFill>
                <a:latin typeface="Arial" pitchFamily="34" charset="0"/>
                <a:ea typeface="Arial" pitchFamily="34" charset="-122"/>
                <a:cs typeface="Arial" pitchFamily="34" charset="-120"/>
              </a:rPr>
              <a:t>[Title]</a:t>
            </a:r>
            <a:endParaRPr lang="en-US" sz="900" dirty="0"/>
          </a:p>
          <a:p>
            <a:pPr indent="0" marL="0">
              <a:lnSpc>
                <a:spcPct val="120000"/>
              </a:lnSpc>
              <a:buNone/>
            </a:pPr>
            <a:r>
              <a:rPr lang="en-US" sz="900" dirty="0">
                <a:solidFill>
                  <a:srgbClr val="E4E7DA"/>
                </a:solidFill>
                <a:latin typeface="Arial" pitchFamily="34" charset="0"/>
                <a:ea typeface="Arial" pitchFamily="34" charset="-122"/>
                <a:cs typeface="Arial" pitchFamily="34" charset="-120"/>
              </a:rPr>
              <a:t>[Phone]</a:t>
            </a:r>
            <a:endParaRPr lang="en-US" sz="900" dirty="0"/>
          </a:p>
          <a:p>
            <a:pPr indent="0" marL="0">
              <a:lnSpc>
                <a:spcPct val="120000"/>
              </a:lnSpc>
              <a:buNone/>
            </a:pPr>
            <a:r>
              <a:rPr lang="en-US" sz="900" dirty="0">
                <a:solidFill>
                  <a:srgbClr val="E4E7DA"/>
                </a:solidFill>
                <a:latin typeface="Arial" pitchFamily="34" charset="0"/>
                <a:ea typeface="Arial" pitchFamily="34" charset="-122"/>
                <a:cs typeface="Arial" pitchFamily="34" charset="-120"/>
              </a:rPr>
              <a:t>[Email]</a:t>
            </a:r>
            <a:endParaRPr lang="en-US" sz="900" dirty="0"/>
          </a:p>
          <a:p>
            <a:pPr indent="0" marL="0">
              <a:lnSpc>
                <a:spcPct val="120000"/>
              </a:lnSpc>
              <a:buNone/>
            </a:pPr>
            <a:r>
              <a:rPr lang="en-US" sz="900" dirty="0">
                <a:solidFill>
                  <a:srgbClr val="E4E7DA"/>
                </a:solidFill>
                <a:latin typeface="Arial" pitchFamily="34" charset="0"/>
                <a:ea typeface="Arial" pitchFamily="34" charset="-122"/>
                <a:cs typeface="Arial" pitchFamily="34" charset="-120"/>
              </a:rPr>
              <a:t>[License type and number]</a:t>
            </a:r>
            <a:endParaRPr lang="en-US" sz="900" dirty="0"/>
          </a:p>
        </p:txBody>
      </p:sp>
      <p:sp>
        <p:nvSpPr>
          <p:cNvPr id="12" name="Text 10"/>
          <p:cNvSpPr txBox="1"/>
          <p:nvPr/>
        </p:nvSpPr>
        <p:spPr>
          <a:xfrm>
            <a:off x="457200" y="5989320"/>
            <a:ext cx="3383280" cy="365760"/>
          </a:xfrm>
          <a:prstGeom prst="rect">
            <a:avLst/>
          </a:prstGeom>
          <a:noFill/>
          <a:ln/>
        </p:spPr>
        <p:txBody>
          <a:bodyPr wrap="square" lIns="0" tIns="0" rIns="0" bIns="0" rtlCol="0" anchor="t"/>
          <a:lstStyle/>
          <a:p>
            <a:pPr indent="0" marL="0">
              <a:lnSpc>
                <a:spcPct val="115000"/>
              </a:lnSpc>
              <a:buNone/>
            </a:pPr>
            <a:r>
              <a:rPr lang="en-US" sz="850" dirty="0">
                <a:solidFill>
                  <a:srgbClr val="E4E7DA"/>
                </a:solidFill>
                <a:latin typeface="Arial" pitchFamily="34" charset="0"/>
                <a:ea typeface="Arial" pitchFamily="34" charset="-122"/>
                <a:cs typeface="Arial" pitchFamily="34" charset="-120"/>
              </a:rPr>
              <a:t>[Brokerage name, office address and license number]</a:t>
            </a:r>
            <a:endParaRPr lang="en-US" sz="850" dirty="0"/>
          </a:p>
        </p:txBody>
      </p:sp>
      <p:sp>
        <p:nvSpPr>
          <p:cNvPr id="13" name="Text 11"/>
          <p:cNvSpPr txBox="1"/>
          <p:nvPr/>
        </p:nvSpPr>
        <p:spPr>
          <a:xfrm>
            <a:off x="4663440" y="411480"/>
            <a:ext cx="402336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OFFERING PROCESS</a:t>
            </a:r>
            <a:endParaRPr lang="en-US" sz="650" dirty="0"/>
          </a:p>
        </p:txBody>
      </p:sp>
      <p:sp>
        <p:nvSpPr>
          <p:cNvPr id="14" name="Text 12"/>
          <p:cNvSpPr txBox="1"/>
          <p:nvPr/>
        </p:nvSpPr>
        <p:spPr>
          <a:xfrm>
            <a:off x="4663440" y="685800"/>
            <a:ext cx="4023360" cy="914400"/>
          </a:xfrm>
          <a:prstGeom prst="rect">
            <a:avLst/>
          </a:prstGeom>
          <a:noFill/>
          <a:ln/>
        </p:spPr>
        <p:txBody>
          <a:bodyPr wrap="square" lIns="0" tIns="0" rIns="0" bIns="0" rtlCol="0" anchor="t"/>
          <a:lstStyle/>
          <a:p>
            <a:pPr indent="0" marL="0">
              <a:lnSpc>
                <a:spcPct val="115000"/>
              </a:lnSpc>
              <a:buNone/>
            </a:pPr>
            <a:r>
              <a:rPr lang="en-US" sz="1100" dirty="0">
                <a:solidFill>
                  <a:srgbClr val="203D32"/>
                </a:solidFill>
                <a:latin typeface="Arial" pitchFamily="34" charset="0"/>
                <a:ea typeface="Arial" pitchFamily="34" charset="-122"/>
                <a:cs typeface="Arial" pitchFamily="34" charset="-120"/>
              </a:rPr>
              <a:t>[How offers are submitted, any call-for-offers date, how to arrange tours, and how to request the due diligence file.]</a:t>
            </a:r>
            <a:endParaRPr lang="en-US" sz="1100" dirty="0"/>
          </a:p>
        </p:txBody>
      </p:sp>
      <p:sp>
        <p:nvSpPr>
          <p:cNvPr id="15" name="Text 13"/>
          <p:cNvSpPr txBox="1"/>
          <p:nvPr/>
        </p:nvSpPr>
        <p:spPr>
          <a:xfrm>
            <a:off x="4663440" y="1874520"/>
            <a:ext cx="4023360" cy="182880"/>
          </a:xfrm>
          <a:prstGeom prst="rect">
            <a:avLst/>
          </a:prstGeom>
          <a:noFill/>
          <a:ln/>
        </p:spPr>
        <p:txBody>
          <a:bodyPr wrap="square" lIns="0" tIns="0" rIns="0" bIns="0" rtlCol="0" anchor="ctr"/>
          <a:lstStyle/>
          <a:p>
            <a:pPr algn="l" indent="0" marL="0">
              <a:buNone/>
            </a:pPr>
            <a:r>
              <a:rPr lang="en-US" sz="650" b="1" spc="120" kern="0" dirty="0">
                <a:solidFill>
                  <a:srgbClr val="5E6B60"/>
                </a:solidFill>
                <a:latin typeface="Arial" pitchFamily="34" charset="0"/>
                <a:ea typeface="Arial" pitchFamily="34" charset="-122"/>
                <a:cs typeface="Arial" pitchFamily="34" charset="-120"/>
              </a:rPr>
              <a:t>CONFIDENTIALITY &amp; DISCLAIMER</a:t>
            </a:r>
            <a:endParaRPr lang="en-US" sz="650" dirty="0"/>
          </a:p>
        </p:txBody>
      </p:sp>
      <p:sp>
        <p:nvSpPr>
          <p:cNvPr id="16" name="Text 14"/>
          <p:cNvSpPr/>
          <p:nvPr/>
        </p:nvSpPr>
        <p:spPr>
          <a:xfrm>
            <a:off x="4663440" y="2148840"/>
            <a:ext cx="4023360" cy="3611880"/>
          </a:xfrm>
          <a:prstGeom prst="rect">
            <a:avLst/>
          </a:prstGeom>
          <a:solidFill>
            <a:srgbClr val="E4E7DA"/>
          </a:solidFill>
          <a:ln>
            <a:solidFill>
              <a:srgbClr val="E4E7DA"/>
            </a:solidFill>
          </a:ln>
        </p:spPr>
        <p:txBody>
          <a:bodyPr wrap="square" lIns="1905" tIns="1905" rIns="1905" bIns="1905" rtlCol="0" anchor="t"/>
          <a:lstStyle/>
          <a:p>
            <a:pPr algn="l" indent="0" marL="0">
              <a:lnSpc>
                <a:spcPct val="120000"/>
              </a:lnSpc>
              <a:buNone/>
            </a:pPr>
            <a:r>
              <a:rPr lang="en-US" sz="850" dirty="0">
                <a:solidFill>
                  <a:srgbClr val="5E6B60"/>
                </a:solidFill>
                <a:latin typeface="Arial" pitchFamily="34" charset="0"/>
                <a:ea typeface="Arial" pitchFamily="34" charset="-122"/>
                <a:cs typeface="Arial" pitchFamily="34" charset="-120"/>
              </a:rPr>
              <a:t>[Insert the confidentiality and disclaimer language supplied by the listing brokerage or its counsel. Do not draft this wording in the design file.]</a:t>
            </a:r>
            <a:endParaRPr lang="en-US" sz="850" dirty="0"/>
          </a:p>
        </p:txBody>
      </p:sp>
      <p:sp>
        <p:nvSpPr>
          <p:cNvPr id="17" name="Text 15"/>
          <p:cNvSpPr txBox="1"/>
          <p:nvPr/>
        </p:nvSpPr>
        <p:spPr>
          <a:xfrm>
            <a:off x="4663440" y="6492240"/>
            <a:ext cx="3291840" cy="201168"/>
          </a:xfrm>
          <a:prstGeom prst="rect">
            <a:avLst/>
          </a:prstGeom>
          <a:noFill/>
          <a:ln/>
        </p:spPr>
        <p:txBody>
          <a:bodyPr wrap="square" lIns="0" tIns="0" rIns="0" bIns="0" rtlCol="0" anchor="ctr"/>
          <a:lstStyle/>
          <a:p>
            <a:pPr indent="0" marL="0">
              <a:buNone/>
            </a:pPr>
            <a:r>
              <a:rPr lang="en-US" sz="650" dirty="0">
                <a:solidFill>
                  <a:srgbClr val="5E6B60"/>
                </a:solidFill>
                <a:latin typeface="Arial" pitchFamily="34" charset="0"/>
                <a:ea typeface="Arial" pitchFamily="34" charset="-122"/>
                <a:cs typeface="Arial" pitchFamily="34" charset="-120"/>
              </a:rPr>
              <a:t>Template layout by Endcap Design / </a:t>
            </a:r>
            <a:pPr indent="0" marL="0">
              <a:buNone/>
            </a:pPr>
            <a:r>
              <a:rPr lang="en-US" sz="650" u="sng" dirty="0">
                <a:solidFill>
                  <a:srgbClr val="5E6B60"/>
                </a:solidFill>
                <a:latin typeface="Arial" pitchFamily="34" charset="0"/>
                <a:ea typeface="Arial" pitchFamily="34" charset="-122"/>
                <a:cs typeface="Arial" pitchFamily="34" charset="-120"/>
                <a:hlinkClick r:id="rId1" invalidUrl="" action="" tgtFrame="" tooltip="Offering memorandum design by Endcap" history="1" highlightClick="0" endSnd="0">
                  <a:extLst>
                    <a:ext uri="{A12FA001-AC4F-418D-AE19-62706E023703}">
                      <ahyp:hlinkClr xmlns:ahyp="http://schemas.microsoft.com/office/drawing/2018/hyperlinkcolor" val="tx"/>
                    </a:ext>
                  </a:extLst>
                </a:hlinkClick>
              </a:rPr>
              <a:t>endcap.design</a:t>
            </a:r>
            <a:endParaRPr lang="en-US" sz="650" dirty="0"/>
          </a:p>
        </p:txBody>
      </p:sp>
      <p:sp>
        <p:nvSpPr>
          <p:cNvPr id="18" name="Text 16"/>
          <p:cNvSpPr txBox="1"/>
          <p:nvPr/>
        </p:nvSpPr>
        <p:spPr>
          <a:xfrm>
            <a:off x="7955280" y="6492240"/>
            <a:ext cx="731520" cy="201168"/>
          </a:xfrm>
          <a:prstGeom prst="rect">
            <a:avLst/>
          </a:prstGeom>
          <a:noFill/>
          <a:ln/>
        </p:spPr>
        <p:txBody>
          <a:bodyPr wrap="square" lIns="0" tIns="0" rIns="0" bIns="0" rtlCol="0" anchor="ctr"/>
          <a:lstStyle/>
          <a:p>
            <a:pPr algn="r" indent="0" marL="0">
              <a:buNone/>
            </a:pPr>
            <a:r>
              <a:rPr lang="en-US" sz="650" dirty="0">
                <a:solidFill>
                  <a:srgbClr val="5E6B60"/>
                </a:solidFill>
                <a:latin typeface="Arial" pitchFamily="34" charset="0"/>
                <a:ea typeface="Arial" pitchFamily="34" charset="-122"/>
                <a:cs typeface="Arial" pitchFamily="34" charset="-120"/>
              </a:rPr>
              <a:t>12</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Endcap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Offering memorandum template</dc:title>
  <dc:subject>Editable 12-page offering memorandum template</dc:subject>
  <dc:creator>Endcap Design</dc:creator>
  <cp:lastModifiedBy>Endcap Design</cp:lastModifiedBy>
  <cp:revision>1</cp:revision>
  <dcterms:created xsi:type="dcterms:W3CDTF">2026-09-24T20:18:11Z</dcterms:created>
  <dcterms:modified xsi:type="dcterms:W3CDTF">2026-09-24T20:18:11Z</dcterms:modified>
</cp:coreProperties>
</file>